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4"/>
    <p:sldMasterId id="2147483668" r:id="rId5"/>
  </p:sldMasterIdLst>
  <p:notesMasterIdLst>
    <p:notesMasterId r:id="rId40"/>
  </p:notesMasterIdLst>
  <p:sldIdLst>
    <p:sldId id="288" r:id="rId6"/>
    <p:sldId id="298" r:id="rId7"/>
    <p:sldId id="311" r:id="rId8"/>
    <p:sldId id="344" r:id="rId9"/>
    <p:sldId id="302" r:id="rId10"/>
    <p:sldId id="315" r:id="rId11"/>
    <p:sldId id="350" r:id="rId12"/>
    <p:sldId id="345" r:id="rId13"/>
    <p:sldId id="364" r:id="rId14"/>
    <p:sldId id="351" r:id="rId15"/>
    <p:sldId id="362" r:id="rId16"/>
    <p:sldId id="348" r:id="rId17"/>
    <p:sldId id="372" r:id="rId18"/>
    <p:sldId id="352" r:id="rId19"/>
    <p:sldId id="349" r:id="rId20"/>
    <p:sldId id="354" r:id="rId21"/>
    <p:sldId id="355" r:id="rId22"/>
    <p:sldId id="353" r:id="rId23"/>
    <p:sldId id="361" r:id="rId24"/>
    <p:sldId id="303" r:id="rId25"/>
    <p:sldId id="374" r:id="rId26"/>
    <p:sldId id="357" r:id="rId27"/>
    <p:sldId id="363" r:id="rId28"/>
    <p:sldId id="359" r:id="rId29"/>
    <p:sldId id="365" r:id="rId30"/>
    <p:sldId id="366" r:id="rId31"/>
    <p:sldId id="367" r:id="rId32"/>
    <p:sldId id="368" r:id="rId33"/>
    <p:sldId id="369" r:id="rId34"/>
    <p:sldId id="370" r:id="rId35"/>
    <p:sldId id="371" r:id="rId36"/>
    <p:sldId id="325" r:id="rId37"/>
    <p:sldId id="343" r:id="rId38"/>
    <p:sldId id="356" r:id="rId3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756FAD-B075-979F-8521-9929A905EB33}" name="Giulia Bertazzini" initials="GB" userId="Giulia Bertazzini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C7F"/>
    <a:srgbClr val="4169E1"/>
    <a:srgbClr val="9201DB"/>
    <a:srgbClr val="ED8801"/>
    <a:srgbClr val="C71585"/>
    <a:srgbClr val="228B22"/>
    <a:srgbClr val="E6E3EA"/>
    <a:srgbClr val="C5D8FF"/>
    <a:srgbClr val="E4C1FF"/>
    <a:srgbClr val="B3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73" autoAdjust="0"/>
  </p:normalViewPr>
  <p:slideViewPr>
    <p:cSldViewPr snapToGrid="0">
      <p:cViewPr>
        <p:scale>
          <a:sx n="110" d="100"/>
          <a:sy n="110" d="100"/>
        </p:scale>
        <p:origin x="1680" y="-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notesMaster" Target="notesMasters/notesMaster1.xml"/><Relationship Id="rId45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41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png>
</file>

<file path=ppt/media/image60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69159-4415-4104-A338-ADB1F10021B6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40A40-B69D-48EA-8835-9FA8B907E2C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9E101C8-01C8-4B28-9200-8F5F59BBE1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894E78-83DE-4496-95B1-85764941A119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00CA79-4304-4734-ADF8-EF215B6FFA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F107C69-D254-45AD-A825-3BEEE566F5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64662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6171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9480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505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913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6098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81370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92004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42410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7641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6133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3059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9834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6346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21757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84566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7983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73387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5097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63086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28885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522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3532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60643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73740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6678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9E101C8-01C8-4B28-9200-8F5F59BBE1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894E78-83DE-4496-95B1-85764941A119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it-IT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00CA79-4304-4734-ADF8-EF215B6FFA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F107C69-D254-45AD-A825-3BEEE566F5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79169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72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6420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17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424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604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268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EC085-8DA2-4576-A6D1-4B02FF06B1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6F0E0F-EE8F-4B39-84A6-B47B8014135D}" type="slidenum">
              <a:rPr kumimoji="0" lang="it-IT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t-IT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/>
            </a:endParaRPr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7F5137A-A6AA-44DA-A0C3-667D69A83A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F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19F67D7-D06C-4D14-B146-93786B23F4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465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0473D0-9E22-44C4-8304-BE5937C61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360" y="1121879"/>
            <a:ext cx="6857280" cy="2387771"/>
          </a:xfrm>
        </p:spPr>
        <p:txBody>
          <a:bodyPr anchor="b"/>
          <a:lstStyle>
            <a:lvl1pPr algn="ctr"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5DBBCC1-7DED-407E-B0D0-DC52EC4638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360" y="3601819"/>
            <a:ext cx="6857280" cy="1656174"/>
          </a:xfrm>
        </p:spPr>
        <p:txBody>
          <a:bodyPr/>
          <a:lstStyle>
            <a:lvl1pPr marL="0" indent="0" algn="ctr">
              <a:buNone/>
              <a:defRPr sz="2177"/>
            </a:lvl1pPr>
            <a:lvl2pPr marL="414726" indent="0" algn="ctr">
              <a:buNone/>
              <a:defRPr sz="1814"/>
            </a:lvl2pPr>
            <a:lvl3pPr marL="829452" indent="0" algn="ctr">
              <a:buNone/>
              <a:defRPr sz="1633"/>
            </a:lvl3pPr>
            <a:lvl4pPr marL="1244178" indent="0" algn="ctr">
              <a:buNone/>
              <a:defRPr sz="1451"/>
            </a:lvl4pPr>
            <a:lvl5pPr marL="1658904" indent="0" algn="ctr">
              <a:buNone/>
              <a:defRPr sz="1451"/>
            </a:lvl5pPr>
            <a:lvl6pPr marL="2073631" indent="0" algn="ctr">
              <a:buNone/>
              <a:defRPr sz="1451"/>
            </a:lvl6pPr>
            <a:lvl7pPr marL="2488357" indent="0" algn="ctr">
              <a:buNone/>
              <a:defRPr sz="1451"/>
            </a:lvl7pPr>
            <a:lvl8pPr marL="2903083" indent="0" algn="ctr">
              <a:buNone/>
              <a:defRPr sz="1451"/>
            </a:lvl8pPr>
            <a:lvl9pPr marL="3317809" indent="0" algn="ctr">
              <a:buNone/>
              <a:defRPr sz="1451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457252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C37229-3A3A-4F7D-AD4D-15084170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46154F-BA52-4600-AE16-7889CDD87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36528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E547236-8C63-44B3-8D56-0BA3666B1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369120" y="914496"/>
            <a:ext cx="2056320" cy="521910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C7CD6F8-D5F7-44E2-9940-44E5512C7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95841" y="914496"/>
            <a:ext cx="6035040" cy="521910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80145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C7B3E5-9C71-413A-91F6-A4E978BA7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360" y="1121879"/>
            <a:ext cx="6857280" cy="2387771"/>
          </a:xfrm>
        </p:spPr>
        <p:txBody>
          <a:bodyPr anchor="b"/>
          <a:lstStyle>
            <a:lvl1pPr algn="ctr"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BFC50C7-0925-401D-A8BE-14DC58CCE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360" y="3601819"/>
            <a:ext cx="6857280" cy="1656174"/>
          </a:xfrm>
        </p:spPr>
        <p:txBody>
          <a:bodyPr/>
          <a:lstStyle>
            <a:lvl1pPr marL="0" indent="0" algn="ctr">
              <a:buNone/>
              <a:defRPr sz="2177"/>
            </a:lvl1pPr>
            <a:lvl2pPr marL="414726" indent="0" algn="ctr">
              <a:buNone/>
              <a:defRPr sz="1814"/>
            </a:lvl2pPr>
            <a:lvl3pPr marL="829452" indent="0" algn="ctr">
              <a:buNone/>
              <a:defRPr sz="1633"/>
            </a:lvl3pPr>
            <a:lvl4pPr marL="1244178" indent="0" algn="ctr">
              <a:buNone/>
              <a:defRPr sz="1451"/>
            </a:lvl4pPr>
            <a:lvl5pPr marL="1658904" indent="0" algn="ctr">
              <a:buNone/>
              <a:defRPr sz="1451"/>
            </a:lvl5pPr>
            <a:lvl6pPr marL="2073631" indent="0" algn="ctr">
              <a:buNone/>
              <a:defRPr sz="1451"/>
            </a:lvl6pPr>
            <a:lvl7pPr marL="2488357" indent="0" algn="ctr">
              <a:buNone/>
              <a:defRPr sz="1451"/>
            </a:lvl7pPr>
            <a:lvl8pPr marL="2903083" indent="0" algn="ctr">
              <a:buNone/>
              <a:defRPr sz="1451"/>
            </a:lvl8pPr>
            <a:lvl9pPr marL="3317809" indent="0" algn="ctr">
              <a:buNone/>
              <a:defRPr sz="1451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2177C-C015-400E-8B8B-60EA4CC4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AAFAF9D-6BBA-4DD1-A54B-F974BB4E4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E3E2C9-061E-4FFE-B612-6AF80ABF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E783F0-8C4E-4120-B2FB-3431EFFC1349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566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E5927B-5D18-4B19-9AAE-FD9E89AF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825465-7495-42E7-9722-832DD78BE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759993-8DEC-4622-ABE3-FFD543959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4C0BC7-6068-44C7-8B40-869B7430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BD9768-C7CF-41F5-B34F-BD8726A0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D6B4DB-B96E-4EE7-8EBB-5FD324C2752C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3670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4C058C-5DB2-43C3-9472-BAC09BAC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521" y="1709460"/>
            <a:ext cx="7886880" cy="2852939"/>
          </a:xfrm>
        </p:spPr>
        <p:txBody>
          <a:bodyPr anchor="b"/>
          <a:lstStyle>
            <a:lvl1pPr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57DA235-B9F9-4214-87A4-4A73D7BA3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521" y="4589763"/>
            <a:ext cx="7886880" cy="1499197"/>
          </a:xfrm>
        </p:spPr>
        <p:txBody>
          <a:bodyPr/>
          <a:lstStyle>
            <a:lvl1pPr marL="0" indent="0">
              <a:buNone/>
              <a:defRPr sz="2177">
                <a:solidFill>
                  <a:schemeClr val="tx1">
                    <a:tint val="75000"/>
                  </a:schemeClr>
                </a:solidFill>
              </a:defRPr>
            </a:lvl1pPr>
            <a:lvl2pPr marL="414726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2pPr>
            <a:lvl3pPr marL="829452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3pPr>
            <a:lvl4pPr marL="1244178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904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3631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8357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308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780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52CBE-E225-4503-82C3-EA41BFB1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1F5A77-E7FE-4236-908A-2E61F2B9B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3028B2-6B1B-4E35-A98A-06BD0409D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B30DDF-A593-4408-B8B3-26A7D0D077FD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2101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073DCE-D238-4420-B163-8242D1F3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D0CF5F-F504-409A-9606-B774859D7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481" y="1604329"/>
            <a:ext cx="404496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DABEF5-7D83-4022-A18C-6AC39A5F9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680" y="1604329"/>
            <a:ext cx="404640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31A7F1A-F9AC-4BB0-B097-A1B30C2AF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A9149C6-FEA2-4564-B326-DD34A9FD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28DE732-7A3E-4496-9A21-C9C42C1D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025532-D673-4D68-9DC7-450D5580F48B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746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AF6840-F519-48DC-91B7-86830CEC0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1" y="365798"/>
            <a:ext cx="7886880" cy="132493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DCA5BA3-8EEF-4F95-B5EC-A849CE38A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80" y="1680657"/>
            <a:ext cx="386928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B91DE3E-BFB1-4236-BB27-61B2FEFDF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280" y="2504424"/>
            <a:ext cx="386928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F0F2EC9-5C34-4D2B-8305-130CA63C6B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600" y="1680657"/>
            <a:ext cx="388656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688E12F-9D5F-4570-A22D-696E0FB14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600" y="2504424"/>
            <a:ext cx="388656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B28D4B-EB33-4BC4-99EB-D1AE8528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76D3A77-4123-4813-B63D-613809006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9386C7-0E12-4C00-A838-2039DE1B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094AB95-66B5-4C31-B0AA-F158EF14FF82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01802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B0D96C-804D-451C-AB86-DA1AD1A3B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43DC3D5-5163-49B5-9EDA-FBD2D20A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B7FA2B7-5D0C-403A-B379-17BD15C48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1E9D09-4130-49C7-8DCC-2254A8F9D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DD67AF-1700-44D4-B0F9-64981D226186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050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57D3A38-EC13-4DE1-BBEE-EE7318CF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67A02AA-7A59-45C7-981C-265A8A4F3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B09D9C-B8D9-4DBF-B02A-FC1BCBA9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988366-8699-4182-B0DB-5E7D7D6268A3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283510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B06C2B-0B17-4F3C-8A29-1BDD5140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07486F-A015-4FB2-8715-6A9B6A4EA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FAE8B5-2EAD-4822-AB1B-599DAC5AC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3360AF3-E2E7-4A7F-ACA3-4DAACEF39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9CB377-DB9E-41D2-9195-E0863047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71DDAA8-ECE2-48AD-B8F1-260A3888E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D789B7-50C7-4F5B-8951-33B1DD60E17E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286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59E51-460B-4330-AB2D-161EF078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B7D019-03D2-45B8-9659-DD543690B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516131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803C9-4CB5-48C0-853D-FD7F89CA0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FF25C9F-EDF1-4855-9222-F4C22A73B4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47A47D8-4ED4-4B23-A67F-3FAED0462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77744C5-9179-4E40-A49B-2135B7492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E0DFF2-537F-4C38-B492-53229C83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DC651EF-706D-4B20-80C1-7958B9D7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7559A8-1848-4825-AB84-C47D875A4DDA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72629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8C0832-FA67-4E2D-81FE-A0CC2FE73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A3F9095-368F-482D-89E2-7D0F56B17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87B032-61B3-4BFE-94F6-082ECD7F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720E88-E319-455E-92F6-97C9C84F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CF9D06-AF02-4447-B0F2-70EA566A6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A17A27-2FEC-4D4B-93C5-C3056CFE9C61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03594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4BE262A-595B-4725-AA48-B11D43F97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760" y="273629"/>
            <a:ext cx="2056320" cy="530839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45CBD6D-0E1E-4803-8003-BDEF1D8C0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6480" y="273629"/>
            <a:ext cx="6035040" cy="530839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AB0783-1ABD-46BB-A116-222D3B39C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4C760F-4A78-454E-915C-2B176BE9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1C4C62-6400-4A69-90CA-E2019A3D4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59E1A4-47E7-4D1E-B597-751FFBB78025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622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3A91D0-A7E2-44C1-873D-A5C11309A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521" y="1709460"/>
            <a:ext cx="7886880" cy="2852939"/>
          </a:xfrm>
        </p:spPr>
        <p:txBody>
          <a:bodyPr anchor="b"/>
          <a:lstStyle>
            <a:lvl1pPr>
              <a:defRPr sz="544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F02C05D-324B-4183-A549-F9CE3E735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521" y="4589763"/>
            <a:ext cx="7886880" cy="1499197"/>
          </a:xfrm>
        </p:spPr>
        <p:txBody>
          <a:bodyPr/>
          <a:lstStyle>
            <a:lvl1pPr marL="0" indent="0">
              <a:buNone/>
              <a:defRPr sz="2177">
                <a:solidFill>
                  <a:schemeClr val="tx1">
                    <a:tint val="75000"/>
                  </a:schemeClr>
                </a:solidFill>
              </a:defRPr>
            </a:lvl1pPr>
            <a:lvl2pPr marL="414726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2pPr>
            <a:lvl3pPr marL="829452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3pPr>
            <a:lvl4pPr marL="1244178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904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3631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8357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308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780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03156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FB324D-8E14-4829-AB6E-4CB97CC0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247AB6-51D6-48DE-99FC-53DC804CA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5840" y="2155907"/>
            <a:ext cx="293472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F41461B-E6CA-4281-8282-DB37DFD9F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68801" y="2155907"/>
            <a:ext cx="2936160" cy="39776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7829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FC9F3-D7D1-4C8E-BA3E-92115EE5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1" y="365798"/>
            <a:ext cx="7886880" cy="132493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195907-7E50-4423-BD72-E5AB91A49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280" y="1680657"/>
            <a:ext cx="386928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AB33A7-1367-49D8-9B73-DB6A17756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280" y="2504424"/>
            <a:ext cx="386928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126AA70-AB09-4FAC-8197-012CB617B4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600" y="1680657"/>
            <a:ext cx="3886560" cy="823766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74C4058-4EB1-4C6E-A4B2-CC893E868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600" y="2504424"/>
            <a:ext cx="3886560" cy="368534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45152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DA51E3-F081-48FD-BD7D-7563BDCD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33851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7423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C94EAA-AED1-4A47-AEB5-F34B60DA1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E55595-E911-43FF-B425-DBDFF85E3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56D2567-35BD-4DFD-B8C3-6E2DF314F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22515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42CE04-042D-448E-ADE4-81642489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80" y="456528"/>
            <a:ext cx="2949120" cy="1601448"/>
          </a:xfrm>
        </p:spPr>
        <p:txBody>
          <a:bodyPr anchor="b"/>
          <a:lstStyle>
            <a:lvl1pPr>
              <a:defRPr sz="2903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326F145-3657-4DEB-AF39-121CDC988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8000" y="987944"/>
            <a:ext cx="4628160" cy="487347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5C30BF8-90CF-40CD-82B4-00BFEC9E8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280" y="2057977"/>
            <a:ext cx="2949120" cy="3810640"/>
          </a:xfrm>
        </p:spPr>
        <p:txBody>
          <a:bodyPr/>
          <a:lstStyle>
            <a:lvl1pPr marL="0" indent="0">
              <a:buNone/>
              <a:defRPr sz="1451"/>
            </a:lvl1pPr>
            <a:lvl2pPr marL="414726" indent="0">
              <a:buNone/>
              <a:defRPr sz="1270"/>
            </a:lvl2pPr>
            <a:lvl3pPr marL="829452" indent="0">
              <a:buNone/>
              <a:defRPr sz="1089"/>
            </a:lvl3pPr>
            <a:lvl4pPr marL="1244178" indent="0">
              <a:buNone/>
              <a:defRPr sz="907"/>
            </a:lvl4pPr>
            <a:lvl5pPr marL="1658904" indent="0">
              <a:buNone/>
              <a:defRPr sz="907"/>
            </a:lvl5pPr>
            <a:lvl6pPr marL="2073631" indent="0">
              <a:buNone/>
              <a:defRPr sz="907"/>
            </a:lvl6pPr>
            <a:lvl7pPr marL="2488357" indent="0">
              <a:buNone/>
              <a:defRPr sz="907"/>
            </a:lvl7pPr>
            <a:lvl8pPr marL="2903083" indent="0">
              <a:buNone/>
              <a:defRPr sz="907"/>
            </a:lvl8pPr>
            <a:lvl9pPr marL="3317809" indent="0">
              <a:buNone/>
              <a:defRPr sz="90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06580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32F403C-A604-4B3C-B990-A80E3E077830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4179855" y="784131"/>
            <a:ext cx="7626276" cy="832760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egnaposto titolo 2">
            <a:extLst>
              <a:ext uri="{FF2B5EF4-FFF2-40B4-BE49-F238E27FC236}">
                <a16:creationId xmlns:a16="http://schemas.microsoft.com/office/drawing/2014/main" id="{BEE3ECEF-16DF-404B-AFD2-A762CE2D63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257" y="914438"/>
            <a:ext cx="8228763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8DE4A4B-ABE1-4860-AB04-0551DF694B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5931" y="2155464"/>
            <a:ext cx="6008541" cy="39778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Figura a mano libera: forma 4">
            <a:extLst>
              <a:ext uri="{FF2B5EF4-FFF2-40B4-BE49-F238E27FC236}">
                <a16:creationId xmlns:a16="http://schemas.microsoft.com/office/drawing/2014/main" id="{CB8B53CF-E601-41B3-8BCC-C948216E01C0}"/>
              </a:ext>
            </a:extLst>
          </p:cNvPr>
          <p:cNvSpPr/>
          <p:nvPr/>
        </p:nvSpPr>
        <p:spPr>
          <a:xfrm>
            <a:off x="0" y="0"/>
            <a:ext cx="9143433" cy="71848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915BFD-F071-47B5-8BB9-72679847BDEC}"/>
              </a:ext>
            </a:extLst>
          </p:cNvPr>
          <p:cNvPicPr>
            <a:picLocks noChangeAspect="1"/>
          </p:cNvPicPr>
          <p:nvPr/>
        </p:nvPicPr>
        <p:blipFill>
          <a:blip r:embed="rId15">
            <a:lum/>
            <a:alphaModFix/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130621" y="25800"/>
            <a:ext cx="1436825" cy="65317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igura a mano libera: forma 6">
            <a:extLst>
              <a:ext uri="{FF2B5EF4-FFF2-40B4-BE49-F238E27FC236}">
                <a16:creationId xmlns:a16="http://schemas.microsoft.com/office/drawing/2014/main" id="{332ED964-62BA-4BBF-9BB7-E33C4332D771}"/>
              </a:ext>
            </a:extLst>
          </p:cNvPr>
          <p:cNvSpPr/>
          <p:nvPr/>
        </p:nvSpPr>
        <p:spPr>
          <a:xfrm>
            <a:off x="5681990" y="6335757"/>
            <a:ext cx="2612409" cy="52253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B6DF591-1BD5-4F81-9BC3-9EA155C02BA8}"/>
              </a:ext>
            </a:extLst>
          </p:cNvPr>
          <p:cNvSpPr txBox="1"/>
          <p:nvPr/>
        </p:nvSpPr>
        <p:spPr>
          <a:xfrm>
            <a:off x="1763377" y="32659"/>
            <a:ext cx="1616165" cy="645153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633" b="1" i="0" u="none" strike="noStrike" kern="1200">
                <a:ln>
                  <a:noFill/>
                </a:ln>
                <a:solidFill>
                  <a:srgbClr val="FFFFFF"/>
                </a:solidFill>
                <a:latin typeface="Arial Black" pitchFamily="18"/>
                <a:ea typeface="Droid Sans" pitchFamily="2"/>
                <a:cs typeface="FreeSans" pitchFamily="2"/>
              </a:rPr>
              <a:t>DINFO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Dipartimento di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Ingegneria dell'informazione</a:t>
            </a:r>
          </a:p>
        </p:txBody>
      </p:sp>
      <p:sp>
        <p:nvSpPr>
          <p:cNvPr id="9" name="Connettore diritto 8">
            <a:extLst>
              <a:ext uri="{FF2B5EF4-FFF2-40B4-BE49-F238E27FC236}">
                <a16:creationId xmlns:a16="http://schemas.microsoft.com/office/drawing/2014/main" id="{51709A2D-3E2A-4163-A75C-CA28B7B52282}"/>
              </a:ext>
            </a:extLst>
          </p:cNvPr>
          <p:cNvSpPr/>
          <p:nvPr/>
        </p:nvSpPr>
        <p:spPr>
          <a:xfrm>
            <a:off x="1698066" y="32659"/>
            <a:ext cx="0" cy="653171"/>
          </a:xfrm>
          <a:prstGeom prst="line">
            <a:avLst/>
          </a:prstGeom>
          <a:noFill/>
          <a:ln w="18000">
            <a:solidFill>
              <a:srgbClr val="FFFFFF"/>
            </a:solidFill>
            <a:prstDash val="solid"/>
          </a:ln>
        </p:spPr>
        <p:txBody>
          <a:bodyPr vert="horz" wrap="none" lIns="89802" tIns="48983" rIns="89802" bIns="48983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633" b="0" i="0" u="none" strike="noStrike" kern="1200">
              <a:ln>
                <a:noFill/>
              </a:ln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64293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ctr" rtl="0" hangingPunct="0">
        <a:tabLst/>
        <a:defRPr lang="it-IT" sz="2903" b="1" i="0" u="none" strike="noStrike" kern="1200">
          <a:ln>
            <a:noFill/>
          </a:ln>
          <a:latin typeface="Arial" pitchFamily="34"/>
        </a:defRPr>
      </a:lvl1pPr>
    </p:titleStyle>
    <p:bodyStyle>
      <a:lvl1pPr rtl="0" hangingPunct="0">
        <a:spcBef>
          <a:spcPts val="0"/>
        </a:spcBef>
        <a:spcAft>
          <a:spcPts val="1285"/>
        </a:spcAft>
        <a:tabLst/>
        <a:defRPr lang="it-IT" sz="2903" b="0" i="0" u="none" strike="noStrike" kern="1200">
          <a:ln>
            <a:noFill/>
          </a:ln>
          <a:latin typeface="Arial" pitchFamily="18"/>
        </a:defRPr>
      </a:lvl1pPr>
      <a:lvl2pPr marL="622089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7" kern="1200">
          <a:solidFill>
            <a:schemeClr val="tx1"/>
          </a:solidFill>
          <a:latin typeface="+mn-lt"/>
          <a:ea typeface="+mn-ea"/>
          <a:cs typeface="+mn-cs"/>
        </a:defRPr>
      </a:lvl2pPr>
      <a:lvl3pPr marL="1036815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451541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866268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280994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695720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3110446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525172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AD467B-1060-4C5E-93E9-D68EA19CCD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71" y="273352"/>
            <a:ext cx="8228763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6779D4-76E9-4C2A-9B24-FE6B441C0F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171" y="1604841"/>
            <a:ext cx="8228763" cy="39778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C2BDF3C-A7B9-4932-B195-1D0F07285FE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7171" y="6247906"/>
            <a:ext cx="2130093" cy="47289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270" kern="1200">
                <a:latin typeface="Times New Roman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F50A8A5-82BB-4C39-B69F-8F6A15A4BB6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7054" y="6247906"/>
            <a:ext cx="2898142" cy="47289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it-IT" sz="1270" kern="1200">
                <a:latin typeface="Times New Roman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8C8330B8-CF9F-4963-A0BE-FAE7DBDA9DAE}"/>
              </a:ext>
            </a:extLst>
          </p:cNvPr>
          <p:cNvSpPr/>
          <p:nvPr/>
        </p:nvSpPr>
        <p:spPr>
          <a:xfrm>
            <a:off x="0" y="0"/>
            <a:ext cx="9143433" cy="71848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D4A7096-4E52-4679-A0CB-69BDFD67DD18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30621" y="25800"/>
            <a:ext cx="1436825" cy="65317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igura a mano libera: forma 7">
            <a:extLst>
              <a:ext uri="{FF2B5EF4-FFF2-40B4-BE49-F238E27FC236}">
                <a16:creationId xmlns:a16="http://schemas.microsoft.com/office/drawing/2014/main" id="{C7874789-820D-46C6-858E-6BAF19BFC2EE}"/>
              </a:ext>
            </a:extLst>
          </p:cNvPr>
          <p:cNvSpPr/>
          <p:nvPr/>
        </p:nvSpPr>
        <p:spPr>
          <a:xfrm>
            <a:off x="7967849" y="6335757"/>
            <a:ext cx="326551" cy="52253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4C7F"/>
          </a:solidFill>
          <a:ln w="25400">
            <a:solidFill>
              <a:srgbClr val="004C7F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rtl="0" hangingPunct="0">
              <a:buNone/>
              <a:tabLst/>
            </a:pPr>
            <a:endParaRPr lang="it-IT" sz="2177" kern="1200">
              <a:latin typeface="Times New Roman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33609A9-BD7D-4C1A-9EFB-825D190C311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465714" y="6466393"/>
            <a:ext cx="1738558" cy="32658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it-IT" sz="1270" kern="1200">
                <a:solidFill>
                  <a:srgbClr val="FFFFFF"/>
                </a:solidFill>
                <a:latin typeface="Arial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AB7B4DF0-B0D8-41FA-B855-596F64B9EC3E}" type="slidenum">
              <a:t>‹N›</a:t>
            </a:fld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08AA3E-37D6-4BED-8DF8-F136535B6A0A}"/>
              </a:ext>
            </a:extLst>
          </p:cNvPr>
          <p:cNvSpPr txBox="1"/>
          <p:nvPr/>
        </p:nvSpPr>
        <p:spPr>
          <a:xfrm>
            <a:off x="6070515" y="130634"/>
            <a:ext cx="2125920" cy="189516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726" b="1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Cooperazione applicativa [e interoperabilità]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330315A-7819-490E-9BFF-F143BE4D7199}"/>
              </a:ext>
            </a:extLst>
          </p:cNvPr>
          <p:cNvSpPr txBox="1"/>
          <p:nvPr/>
        </p:nvSpPr>
        <p:spPr>
          <a:xfrm>
            <a:off x="6945090" y="392228"/>
            <a:ext cx="1225802" cy="189516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726" b="1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23 ottobre 2013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847619-6C6F-46A6-914D-DC3195D2CCE4}"/>
              </a:ext>
            </a:extLst>
          </p:cNvPr>
          <p:cNvSpPr txBox="1"/>
          <p:nvPr/>
        </p:nvSpPr>
        <p:spPr>
          <a:xfrm>
            <a:off x="1763377" y="32659"/>
            <a:ext cx="1616165" cy="645153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633" b="1" i="0" u="none" strike="noStrike" kern="1200">
                <a:ln>
                  <a:noFill/>
                </a:ln>
                <a:solidFill>
                  <a:srgbClr val="FFFFFF"/>
                </a:solidFill>
                <a:latin typeface="Arial Black" pitchFamily="18"/>
                <a:ea typeface="Droid Sans" pitchFamily="2"/>
                <a:cs typeface="FreeSans" pitchFamily="2"/>
              </a:rPr>
              <a:t>DINFO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Dipartimento di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907" b="0" i="0" u="none" strike="noStrike" kern="1200">
                <a:ln>
                  <a:noFill/>
                </a:ln>
                <a:solidFill>
                  <a:srgbClr val="FFFFFF"/>
                </a:solidFill>
                <a:latin typeface="Arial" pitchFamily="34"/>
                <a:ea typeface="Droid Sans" pitchFamily="2"/>
                <a:cs typeface="FreeSans" pitchFamily="2"/>
              </a:rPr>
              <a:t>Ingegneria dell'informazione</a:t>
            </a:r>
          </a:p>
        </p:txBody>
      </p:sp>
      <p:sp>
        <p:nvSpPr>
          <p:cNvPr id="13" name="Connettore diritto 12">
            <a:extLst>
              <a:ext uri="{FF2B5EF4-FFF2-40B4-BE49-F238E27FC236}">
                <a16:creationId xmlns:a16="http://schemas.microsoft.com/office/drawing/2014/main" id="{39030501-C7E7-4DD1-A0BE-98D3FA955AD5}"/>
              </a:ext>
            </a:extLst>
          </p:cNvPr>
          <p:cNvSpPr/>
          <p:nvPr/>
        </p:nvSpPr>
        <p:spPr>
          <a:xfrm>
            <a:off x="1698066" y="32659"/>
            <a:ext cx="0" cy="653171"/>
          </a:xfrm>
          <a:prstGeom prst="line">
            <a:avLst/>
          </a:prstGeom>
          <a:noFill/>
          <a:ln w="18000">
            <a:solidFill>
              <a:srgbClr val="FFFFFF"/>
            </a:solidFill>
            <a:prstDash val="solid"/>
          </a:ln>
        </p:spPr>
        <p:txBody>
          <a:bodyPr vert="horz" wrap="none" lIns="89802" tIns="48983" rIns="89802" bIns="48983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633" b="0" i="0" u="none" strike="noStrike" kern="1200">
              <a:ln>
                <a:noFill/>
              </a:ln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56643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ctr" rtl="0" hangingPunct="0">
        <a:tabLst/>
        <a:defRPr lang="it-IT" sz="3991" b="0" i="0" u="none" strike="noStrike" kern="1200">
          <a:ln>
            <a:noFill/>
          </a:ln>
          <a:latin typeface="Arial" pitchFamily="18"/>
        </a:defRPr>
      </a:lvl1pPr>
    </p:titleStyle>
    <p:bodyStyle>
      <a:lvl1pPr rtl="0" hangingPunct="0">
        <a:spcBef>
          <a:spcPts val="0"/>
        </a:spcBef>
        <a:spcAft>
          <a:spcPts val="1285"/>
        </a:spcAft>
        <a:tabLst/>
        <a:defRPr lang="it-IT" sz="2903" b="0" i="0" u="none" strike="noStrike" kern="1200">
          <a:ln>
            <a:noFill/>
          </a:ln>
          <a:latin typeface="Arial" pitchFamily="18"/>
        </a:defRPr>
      </a:lvl1pPr>
      <a:lvl2pPr marL="622089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7" kern="1200">
          <a:solidFill>
            <a:schemeClr val="tx1"/>
          </a:solidFill>
          <a:latin typeface="+mn-lt"/>
          <a:ea typeface="+mn-ea"/>
          <a:cs typeface="+mn-cs"/>
        </a:defRPr>
      </a:lvl2pPr>
      <a:lvl3pPr marL="1036815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451541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866268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280994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695720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3110446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525172" indent="-207363" algn="l" defTabSz="82945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829452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4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4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5.png"/><Relationship Id="rId5" Type="http://schemas.openxmlformats.org/officeDocument/2006/relationships/image" Target="../media/image24.emf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2.mp4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.mp4"/><Relationship Id="rId7" Type="http://schemas.openxmlformats.org/officeDocument/2006/relationships/image" Target="../media/image1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C3648D9-6E4E-4032-AAAC-3F7705FCC01A}"/>
              </a:ext>
            </a:extLst>
          </p:cNvPr>
          <p:cNvSpPr txBox="1"/>
          <p:nvPr/>
        </p:nvSpPr>
        <p:spPr>
          <a:xfrm>
            <a:off x="436351" y="1371129"/>
            <a:ext cx="7563918" cy="1707817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="t" anchorCtr="0" compatLnSpc="0">
            <a:spAutoFit/>
          </a:bodyPr>
          <a:lstStyle/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Valence and </a:t>
            </a:r>
            <a:r>
              <a:rPr lang="it-IT" sz="3600" b="1" dirty="0" err="1">
                <a:solidFill>
                  <a:srgbClr val="004C7F"/>
                </a:solidFill>
                <a:latin typeface="Arial"/>
                <a:cs typeface="Calibri"/>
              </a:rPr>
              <a:t>Arousal</a:t>
            </a:r>
            <a:endParaRPr lang="it-IT" sz="3600" b="1" dirty="0">
              <a:solidFill>
                <a:srgbClr val="004C7F"/>
              </a:solidFill>
              <a:latin typeface="Arial"/>
              <a:cs typeface="Calibri"/>
            </a:endParaRPr>
          </a:p>
          <a:p>
            <a:pPr defTabSz="829452" hangingPunct="0"/>
            <a:r>
              <a:rPr lang="it-IT" sz="3600" b="1" dirty="0" err="1">
                <a:solidFill>
                  <a:srgbClr val="004C7F"/>
                </a:solidFill>
                <a:latin typeface="Arial"/>
                <a:cs typeface="Calibri"/>
              </a:rPr>
              <a:t>Estimation</a:t>
            </a:r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 for </a:t>
            </a:r>
          </a:p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Video Events</a:t>
            </a:r>
            <a:endParaRPr lang="it-IT" dirty="0"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84FAE31-B8CA-47D3-A74E-DC4C3EBFFC7B}"/>
              </a:ext>
            </a:extLst>
          </p:cNvPr>
          <p:cNvSpPr txBox="1"/>
          <p:nvPr/>
        </p:nvSpPr>
        <p:spPr>
          <a:xfrm>
            <a:off x="5674324" y="6425274"/>
            <a:ext cx="2298468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1633" b="1" dirty="0"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7 Aprile 2023</a:t>
            </a:r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AD2D168F-9FD8-4422-8ED3-C7D508B95660}"/>
              </a:ext>
            </a:extLst>
          </p:cNvPr>
          <p:cNvSpPr txBox="1">
            <a:spLocks/>
          </p:cNvSpPr>
          <p:nvPr/>
        </p:nvSpPr>
        <p:spPr>
          <a:xfrm>
            <a:off x="436351" y="5569417"/>
            <a:ext cx="2311331" cy="11160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Giulia Bertazzini</a:t>
            </a:r>
          </a:p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Niccolò Guiducci</a:t>
            </a:r>
          </a:p>
        </p:txBody>
      </p:sp>
    </p:spTree>
    <p:extLst>
      <p:ext uri="{BB962C8B-B14F-4D97-AF65-F5344CB8AC3E}">
        <p14:creationId xmlns:p14="http://schemas.microsoft.com/office/powerpoint/2010/main" val="957124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10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4" name="video (1)">
            <a:hlinkClick r:id="" action="ppaction://media"/>
            <a:extLst>
              <a:ext uri="{FF2B5EF4-FFF2-40B4-BE49-F238E27FC236}">
                <a16:creationId xmlns:a16="http://schemas.microsoft.com/office/drawing/2014/main" id="{7E5DC2FB-8F7F-E95D-7C24-C6DD68E22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9638" y="2454438"/>
            <a:ext cx="3664248" cy="293139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29BB85C-208C-BD19-E67E-8DBB1A162828}"/>
              </a:ext>
            </a:extLst>
          </p:cNvPr>
          <p:cNvSpPr txBox="1"/>
          <p:nvPr/>
        </p:nvSpPr>
        <p:spPr>
          <a:xfrm>
            <a:off x="1238542" y="5526493"/>
            <a:ext cx="2266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</a:rPr>
              <a:t>ORIGINAL RGB VIDEO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714330F-867C-7E9E-BB2F-1C0714F23682}"/>
              </a:ext>
            </a:extLst>
          </p:cNvPr>
          <p:cNvSpPr txBox="1"/>
          <p:nvPr/>
        </p:nvSpPr>
        <p:spPr>
          <a:xfrm>
            <a:off x="5028662" y="5525628"/>
            <a:ext cx="3024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</a:rPr>
              <a:t>CROPPED AND ROTATED VIDEO</a:t>
            </a:r>
          </a:p>
        </p:txBody>
      </p:sp>
      <p:pic>
        <p:nvPicPr>
          <p:cNvPr id="16" name="video">
            <a:hlinkClick r:id="" action="ppaction://media"/>
            <a:extLst>
              <a:ext uri="{FF2B5EF4-FFF2-40B4-BE49-F238E27FC236}">
                <a16:creationId xmlns:a16="http://schemas.microsoft.com/office/drawing/2014/main" id="{12AB99C4-B12F-5948-4CB7-69337ED63CF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94781" y="3279287"/>
            <a:ext cx="1292288" cy="12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8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11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F13D84-BAC5-4AF8-74F2-AADF6414A3BB}"/>
              </a:ext>
            </a:extLst>
          </p:cNvPr>
          <p:cNvSpPr txBox="1"/>
          <p:nvPr/>
        </p:nvSpPr>
        <p:spPr>
          <a:xfrm>
            <a:off x="663186" y="4967313"/>
            <a:ext cx="2266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</a:rPr>
              <a:t>CROPPED AND ROTATED UPSAMPLED VIDEO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9FCAC7-12A8-F142-24F4-D0123C1F5394}"/>
              </a:ext>
            </a:extLst>
          </p:cNvPr>
          <p:cNvSpPr txBox="1"/>
          <p:nvPr/>
        </p:nvSpPr>
        <p:spPr>
          <a:xfrm>
            <a:off x="5001151" y="5881618"/>
            <a:ext cx="2266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  <a:highlight>
                  <a:srgbClr val="FFFF00"/>
                </a:highlight>
              </a:rPr>
              <a:t>VIDEO EVENT</a:t>
            </a:r>
          </a:p>
        </p:txBody>
      </p:sp>
      <p:pic>
        <p:nvPicPr>
          <p:cNvPr id="7" name="video (3)">
            <a:hlinkClick r:id="" action="ppaction://media"/>
            <a:extLst>
              <a:ext uri="{FF2B5EF4-FFF2-40B4-BE49-F238E27FC236}">
                <a16:creationId xmlns:a16="http://schemas.microsoft.com/office/drawing/2014/main" id="{246A44F6-910D-D588-AC84-649246B00A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4373" y="3083177"/>
            <a:ext cx="1403472" cy="14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5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3931282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Aligned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Compressed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/>
              <p:nvPr/>
            </p:nvSpPr>
            <p:spPr>
              <a:xfrm>
                <a:off x="391862" y="1843868"/>
                <a:ext cx="8221162" cy="3351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lang="it-IT" sz="1600" dirty="0"/>
                  <a:t>ACE </a:t>
                </a:r>
                <a:r>
                  <a:rPr lang="it-IT" sz="1600" dirty="0" err="1"/>
                  <a:t>process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comprises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three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main</a:t>
                </a:r>
                <a:r>
                  <a:rPr lang="it-IT" sz="1600" dirty="0"/>
                  <a:t> parts: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 err="1"/>
                  <a:t>Timestamp</a:t>
                </a:r>
                <a:r>
                  <a:rPr lang="it-IT" sz="1600" b="1" u="sng" dirty="0"/>
                  <a:t> </a:t>
                </a:r>
                <a:r>
                  <a:rPr lang="it-IT" sz="1600" b="1" u="sng" dirty="0" err="1"/>
                  <a:t>Quantization</a:t>
                </a:r>
                <a:r>
                  <a:rPr lang="it-IT" sz="1600" b="1" dirty="0"/>
                  <a:t>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/>
                  <a:t>Event data are </a:t>
                </a:r>
                <a:r>
                  <a:rPr lang="en-US" sz="1600" dirty="0"/>
                  <a:t>spatial-temporal discrete points </a:t>
                </a:r>
                <a:r>
                  <a:rPr lang="en-US" sz="1600" b="0" i="0" u="none" strike="noStrike" baseline="0" dirty="0"/>
                  <a:t>with an extremely high </a:t>
                </a:r>
                <a:r>
                  <a:rPr lang="it-IT" sz="1600" b="0" i="0" u="none" strike="noStrike" baseline="0" dirty="0" err="1"/>
                  <a:t>temporal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resolution</a:t>
                </a:r>
                <a:r>
                  <a:rPr lang="it-IT" sz="1600" dirty="0"/>
                  <a:t> and</a:t>
                </a:r>
                <a:r>
                  <a:rPr lang="it-IT" sz="1600" b="1" i="0" u="none" strike="noStrike" baseline="0" dirty="0"/>
                  <a:t> </a:t>
                </a:r>
                <a:r>
                  <a:rPr lang="en-US" sz="1600" b="0" i="0" u="none" strike="noStrike" baseline="0" dirty="0"/>
                  <a:t>can be</a:t>
                </a:r>
                <a:r>
                  <a:rPr lang="en-US" sz="1600" dirty="0"/>
                  <a:t> </a:t>
                </a:r>
                <a:r>
                  <a:rPr lang="en-US" sz="1600" b="0" i="0" u="none" strike="noStrike" baseline="0" dirty="0"/>
                  <a:t>represented as a tensor of shape </a:t>
                </a:r>
                <a14:m>
                  <m:oMath xmlns:m="http://schemas.openxmlformats.org/officeDocument/2006/math"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𝑴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 u="none" strike="noStrike" baseline="0" smtClean="0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b="1" dirty="0"/>
                  <a:t> </a:t>
                </a:r>
                <a:r>
                  <a:rPr lang="it-IT" sz="1600" dirty="0"/>
                  <a:t>(M </a:t>
                </a:r>
                <a:r>
                  <a:rPr lang="it-IT" sz="1600" dirty="0" err="1"/>
                  <a:t>number</a:t>
                </a:r>
                <a:r>
                  <a:rPr lang="it-IT" sz="1600" dirty="0"/>
                  <a:t> of frame events)</a:t>
                </a:r>
                <a:endParaRPr lang="it-IT" sz="1600" b="1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To reduce the time resolution </a:t>
                </a:r>
                <a14:m>
                  <m:oMath xmlns:m="http://schemas.openxmlformats.org/officeDocument/2006/math"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1600" dirty="0"/>
                  <a:t>, we </a:t>
                </a:r>
                <a:r>
                  <a:rPr lang="en-US" sz="1600" b="1" dirty="0"/>
                  <a:t>quantize the timestamps </a:t>
                </a:r>
                <a:r>
                  <a:rPr lang="en-US" sz="1600" dirty="0"/>
                  <a:t>into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  <m:r>
                      <a:rPr lang="it-IT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bins, obtaining a tensor of shape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endParaRPr lang="it-IT" sz="1600" b="1" dirty="0"/>
              </a:p>
              <a:p>
                <a:pPr lvl="1">
                  <a:lnSpc>
                    <a:spcPct val="150000"/>
                  </a:lnSpc>
                </a:pPr>
                <a:endParaRPr lang="it-IT" sz="1400" b="1" i="0" u="none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62" y="1843868"/>
                <a:ext cx="8221162" cy="3351943"/>
              </a:xfrm>
              <a:prstGeom prst="rect">
                <a:avLst/>
              </a:prstGeom>
              <a:blipFill>
                <a:blip r:embed="rId3"/>
                <a:stretch>
                  <a:fillRect l="-3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C38F3268-C1F4-EE11-C7FA-DC4752553635}"/>
                  </a:ext>
                </a:extLst>
              </p:cNvPr>
              <p:cNvSpPr txBox="1"/>
              <p:nvPr/>
            </p:nvSpPr>
            <p:spPr>
              <a:xfrm>
                <a:off x="2357503" y="4989428"/>
                <a:ext cx="4585716" cy="5611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p>
                            <m:d>
                              <m:dPr>
                                <m:ctrlP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20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⌈"/>
                                <m:endChr m:val="⌉"/>
                                <m:ctrlPr>
                                  <a:rPr lang="it-IT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acc>
                                      <m:accPr>
                                        <m:chr m:val="̂"/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e>
                                    </m:acc>
                                    <m: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×</m:t>
                                    </m:r>
                                    <m:d>
                                      <m:dPr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p>
                                            <m:d>
                                              <m:dPr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e>
                                            </m:d>
                                          </m:sup>
                                        </m:sSup>
                                        <m: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func>
                                          <m:func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uncPr>
                                          <m:fNam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it-IT" sz="2000">
                                                <a:latin typeface="Cambria Math" panose="02040503050406030204" pitchFamily="18" charset="0"/>
                                              </a:rPr>
                                              <m:t>min</m:t>
                                            </m:r>
                                          </m:fName>
                                          <m:e>
                                            <m:d>
                                              <m:dPr>
                                                <m:ctrlP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it-IT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𝑇</m:t>
                                                </m:r>
                                              </m:e>
                                            </m:d>
                                          </m:e>
                                        </m:func>
                                      </m:e>
                                    </m:d>
                                  </m:num>
                                  <m:den>
                                    <m:func>
                                      <m:funcPr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it-IT" sz="200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it-IT" sz="20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unc>
                                      <m:funcPr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it-IT" sz="2000">
                                            <a:latin typeface="Cambria Math" panose="02040503050406030204" pitchFamily="18" charset="0"/>
                                          </a:rPr>
                                          <m:t>min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</m:d>
                                      </m:e>
                                    </m:func>
                                  </m:den>
                                </m:f>
                              </m:e>
                            </m:d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, 1</m:t>
                            </m:r>
                          </m:e>
                        </m:d>
                      </m:e>
                    </m:func>
                  </m:oMath>
                </a14:m>
                <a:r>
                  <a:rPr lang="it-IT" sz="2000" dirty="0"/>
                  <a:t> </a:t>
                </a: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C38F3268-C1F4-EE11-C7FA-DC4752553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7503" y="4989428"/>
                <a:ext cx="4585716" cy="5611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912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13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3931282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Aligned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Compressed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/>
              <p:nvPr/>
            </p:nvSpPr>
            <p:spPr>
              <a:xfrm>
                <a:off x="391862" y="1843868"/>
                <a:ext cx="8221162" cy="1854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 err="1"/>
                  <a:t>Voxelization</a:t>
                </a:r>
                <a:r>
                  <a:rPr lang="it-IT" sz="1600" b="1" u="sng" dirty="0"/>
                  <a:t>: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u="sng" dirty="0"/>
                  <a:t>Past accumulative:</a:t>
                </a:r>
                <a:r>
                  <a:rPr lang="en-US" sz="1600" dirty="0"/>
                  <a:t> </a:t>
                </a:r>
                <a:r>
                  <a:rPr lang="en-US" sz="1600" b="0" i="0" u="none" strike="noStrike" baseline="0" dirty="0"/>
                  <a:t>for voxel at the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bin,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row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column, we sum the polarities for all past</a:t>
                </a:r>
                <a:r>
                  <a:rPr lang="en-US" sz="1600" b="0" i="0" u="none" strike="noStrike" dirty="0"/>
                  <a:t> </a:t>
                </a:r>
                <a:r>
                  <a:rPr lang="en-US" sz="1600" b="0" i="0" u="none" strike="noStrike" baseline="0" dirty="0"/>
                  <a:t>events on each pixel, </a:t>
                </a:r>
                <a:r>
                  <a:rPr lang="it-IT" sz="1600" b="0" i="0" u="none" strike="noStrike" baseline="0" dirty="0" err="1"/>
                  <a:t>formulated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as</a:t>
                </a:r>
                <a:r>
                  <a:rPr lang="it-IT" sz="1600" dirty="0"/>
                  <a:t> </a:t>
                </a:r>
                <a:endParaRPr lang="it-IT" sz="1600" b="1" i="1" u="none" strike="noStrike" baseline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it-IT" sz="1400" b="1" i="0" u="none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62" y="1843868"/>
                <a:ext cx="8221162" cy="1854610"/>
              </a:xfrm>
              <a:prstGeom prst="rect">
                <a:avLst/>
              </a:prstGeom>
              <a:blipFill>
                <a:blip r:embed="rId3"/>
                <a:stretch>
                  <a:fillRect l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D7F980A-89E4-1314-1586-6B4EAA2C8B03}"/>
                  </a:ext>
                </a:extLst>
              </p:cNvPr>
              <p:cNvSpPr txBox="1"/>
              <p:nvPr/>
            </p:nvSpPr>
            <p:spPr>
              <a:xfrm>
                <a:off x="940502" y="3115538"/>
                <a:ext cx="5327844" cy="7071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𝓥</m:t>
                      </m:r>
                      <m:r>
                        <a:rPr lang="it-IT" sz="1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it-IT" sz="1400" b="1" i="1" u="none" strike="noStrike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it-IT" sz="1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𝕀</m:t>
                          </m:r>
                          <m:d>
                            <m:dPr>
                              <m:ctrlP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𝝉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</m:t>
                              </m:r>
                            </m:e>
                          </m:d>
                          <m:r>
                            <a:rPr lang="it-IT" sz="1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DD7F980A-89E4-1314-1586-6B4EAA2C8B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502" y="3115538"/>
                <a:ext cx="5327844" cy="70711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>
            <a:extLst>
              <a:ext uri="{FF2B5EF4-FFF2-40B4-BE49-F238E27FC236}">
                <a16:creationId xmlns:a16="http://schemas.microsoft.com/office/drawing/2014/main" id="{4C201425-E6B7-048E-AAE3-59398ABB84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9614" y="2706216"/>
            <a:ext cx="2690757" cy="14455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56D35E3-A90D-89C2-2BB8-E00658686B5D}"/>
                  </a:ext>
                </a:extLst>
              </p:cNvPr>
              <p:cNvSpPr txBox="1"/>
              <p:nvPr/>
            </p:nvSpPr>
            <p:spPr>
              <a:xfrm>
                <a:off x="463629" y="4151781"/>
                <a:ext cx="8221162" cy="14852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u="sng" dirty="0"/>
                  <a:t>Bin accumulative:</a:t>
                </a:r>
                <a:r>
                  <a:rPr lang="en-US" sz="1600" dirty="0"/>
                  <a:t> </a:t>
                </a:r>
                <a:r>
                  <a:rPr lang="en-US" sz="1600" b="0" i="0" u="none" strike="noStrike" baseline="0" dirty="0"/>
                  <a:t>for voxel at the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bin,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row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column, we sum the polarities for all events in the bin, </a:t>
                </a:r>
                <a:r>
                  <a:rPr lang="it-IT" sz="1600" b="0" i="0" u="none" strike="noStrike" baseline="0" dirty="0" err="1"/>
                  <a:t>as</a:t>
                </a:r>
                <a:r>
                  <a:rPr lang="it-IT" sz="1600" b="0" i="0" u="none" strike="noStrike" baseline="0" dirty="0"/>
                  <a:t> follow:</a:t>
                </a:r>
                <a:endParaRPr lang="it-IT" sz="1600" b="1" i="1" u="none" strike="noStrike" baseline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it-IT" sz="1400" b="1" i="0" u="none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56D35E3-A90D-89C2-2BB8-E00658686B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29" y="4151781"/>
                <a:ext cx="8221162" cy="14852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02D0A79-4EDE-511A-3116-EE10C20F8463}"/>
                  </a:ext>
                </a:extLst>
              </p:cNvPr>
              <p:cNvSpPr txBox="1"/>
              <p:nvPr/>
            </p:nvSpPr>
            <p:spPr>
              <a:xfrm>
                <a:off x="1204293" y="4970148"/>
                <a:ext cx="5327844" cy="731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𝓥</m:t>
                      </m:r>
                      <m:d>
                        <m:dPr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𝒕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𝒚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it-IT" sz="1400" b="1" i="1" u="none" strike="noStrike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𝒋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sSub>
                            <m:sSubPr>
                              <m:ctrlP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sup>
                        <m:e>
                          <m:r>
                            <a:rPr lang="it-IT" sz="1400" b="1" i="1" u="none" strike="noStrike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𝕀</m:t>
                          </m:r>
                          <m:d>
                            <m:dPr>
                              <m:ctrlP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𝒚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𝒕</m:t>
                                  </m:r>
                                  <m:r>
                                    <a:rPr lang="it-IT" sz="1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𝝉</m:t>
                                  </m:r>
                                </m:e>
                                <m:sub>
                                  <m:r>
                                    <a:rPr lang="it-IT" sz="1400" b="1" i="1" u="none" strike="noStrike" baseline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𝒋</m:t>
                                  </m:r>
                                </m:sub>
                              </m:sSub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it-IT" sz="1400" b="1" i="1" u="none" strike="noStrike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</m:t>
                              </m:r>
                            </m:e>
                          </m:d>
                          <m:r>
                            <a:rPr lang="it-IT" sz="1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it-IT" sz="1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02D0A79-4EDE-511A-3116-EE10C20F8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4293" y="4970148"/>
                <a:ext cx="5327844" cy="73161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11692FCA-51A1-7ADD-0C3D-8B3B69639BFB}"/>
                  </a:ext>
                </a:extLst>
              </p:cNvPr>
              <p:cNvSpPr txBox="1"/>
              <p:nvPr/>
            </p:nvSpPr>
            <p:spPr>
              <a:xfrm>
                <a:off x="457171" y="5712785"/>
                <a:ext cx="8221162" cy="14852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u="sng" dirty="0"/>
                  <a:t>Representative:</a:t>
                </a:r>
                <a:r>
                  <a:rPr lang="en-US" sz="1600" dirty="0"/>
                  <a:t> </a:t>
                </a:r>
                <a:r>
                  <a:rPr lang="en-US" sz="1600" b="0" i="0" u="none" strike="noStrike" baseline="0" dirty="0"/>
                  <a:t>for voxel at the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it-IT" sz="1600" b="0" i="1" u="none" strike="noStrike" baseline="0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bin</a:t>
                </a:r>
                <a:r>
                  <a:rPr lang="en-US" sz="1600" dirty="0"/>
                  <a:t>, we choose a </a:t>
                </a:r>
                <a:r>
                  <a:rPr lang="it-IT" sz="1600" dirty="0" err="1"/>
                  <a:t>representative</a:t>
                </a:r>
                <a:r>
                  <a:rPr lang="it-IT" sz="1600" dirty="0"/>
                  <a:t> for the bin, i.e. the </a:t>
                </a:r>
                <a:r>
                  <a:rPr lang="it-IT" sz="1600" dirty="0" err="1"/>
                  <a:t>central</a:t>
                </a:r>
                <a:r>
                  <a:rPr lang="it-IT" sz="1600" dirty="0"/>
                  <a:t> frame event in the bin</a:t>
                </a:r>
                <a:endParaRPr lang="it-IT" sz="1600" b="1" i="1" u="none" strike="noStrike" baseline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it-IT" sz="1400" b="1" i="0" u="none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11692FCA-51A1-7ADD-0C3D-8B3B69639B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5712785"/>
                <a:ext cx="8221162" cy="148527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8561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3931282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Aligned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Compressed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/>
              <p:nvPr/>
            </p:nvSpPr>
            <p:spPr>
              <a:xfrm>
                <a:off x="457171" y="1872229"/>
                <a:ext cx="8221162" cy="4895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u="sng" dirty="0"/>
                  <a:t>Aligned </a:t>
                </a:r>
                <a:r>
                  <a:rPr lang="it-IT" sz="1600" b="1" u="sng" dirty="0" err="1"/>
                  <a:t>Compression</a:t>
                </a:r>
                <a:r>
                  <a:rPr lang="it-IT" sz="1600" b="1" u="sng" dirty="0"/>
                  <a:t>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/>
                  <a:t>Since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it</a:t>
                </a:r>
                <a:r>
                  <a:rPr lang="it-IT" sz="1600" dirty="0"/>
                  <a:t> </a:t>
                </a:r>
                <a:r>
                  <a:rPr lang="it-IT" sz="1600" dirty="0" err="1"/>
                  <a:t>would</a:t>
                </a:r>
                <a:r>
                  <a:rPr lang="it-IT" sz="1600" dirty="0"/>
                  <a:t> be </a:t>
                </a:r>
                <a:r>
                  <a:rPr lang="it-IT" sz="1600" dirty="0" err="1"/>
                  <a:t>burdensome</a:t>
                </a:r>
                <a:r>
                  <a:rPr lang="it-IT" sz="1600" dirty="0"/>
                  <a:t> to </a:t>
                </a:r>
                <a:r>
                  <a:rPr lang="it-IT" sz="1600" dirty="0" err="1"/>
                  <a:t>process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all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r>
                  <a:rPr lang="it-IT" sz="1600" dirty="0"/>
                  <a:t> frames and the </a:t>
                </a:r>
                <a:r>
                  <a:rPr lang="it-IT" sz="1600" dirty="0" err="1"/>
                  <a:t>contents</a:t>
                </a:r>
                <a:r>
                  <a:rPr lang="it-IT" sz="1600" dirty="0"/>
                  <a:t> in </a:t>
                </a:r>
                <a:r>
                  <a:rPr lang="it-IT" sz="1600" dirty="0" err="1"/>
                  <a:t>adjacents</a:t>
                </a:r>
                <a:r>
                  <a:rPr lang="it-IT" sz="1600" dirty="0"/>
                  <a:t> frames </a:t>
                </a:r>
                <a:r>
                  <a:rPr lang="it-IT" sz="1600" dirty="0" err="1"/>
                  <a:t>could</a:t>
                </a:r>
                <a:r>
                  <a:rPr lang="it-IT" sz="1600" dirty="0"/>
                  <a:t> be </a:t>
                </a:r>
                <a:r>
                  <a:rPr lang="it-IT" sz="1600" dirty="0" err="1"/>
                  <a:t>roughly</a:t>
                </a:r>
                <a:r>
                  <a:rPr lang="it-IT" sz="1600" dirty="0"/>
                  <a:t> the </a:t>
                </a:r>
                <a:r>
                  <a:rPr lang="it-IT" sz="1600" dirty="0" err="1"/>
                  <a:t>same</a:t>
                </a:r>
                <a:r>
                  <a:rPr lang="it-IT" sz="1600" dirty="0"/>
                  <a:t>,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</a:t>
                </a:r>
                <a:r>
                  <a:rPr lang="it-IT" sz="1600" b="1" dirty="0" err="1"/>
                  <a:t>compress</a:t>
                </a:r>
                <a:r>
                  <a:rPr lang="it-IT" sz="1600" b="1" dirty="0"/>
                  <a:t> the </a:t>
                </a:r>
                <a:r>
                  <a:rPr lang="it-IT" sz="1600" b="1" dirty="0" err="1"/>
                  <a:t>voxels</a:t>
                </a:r>
                <a:r>
                  <a:rPr lang="it-IT" sz="1600" b="1" dirty="0"/>
                  <a:t> </a:t>
                </a:r>
                <a:r>
                  <a:rPr lang="it-IT" sz="1600" dirty="0" err="1"/>
                  <a:t>along</a:t>
                </a:r>
                <a:r>
                  <a:rPr lang="it-IT" sz="1600" dirty="0"/>
                  <a:t> </a:t>
                </a:r>
                <a:r>
                  <a:rPr lang="it-IT" sz="1600" dirty="0" err="1"/>
                  <a:t>temporal</a:t>
                </a:r>
                <a:r>
                  <a:rPr lang="it-IT" sz="1600" dirty="0"/>
                  <a:t> </a:t>
                </a:r>
                <a:r>
                  <a:rPr lang="it-IT" sz="1600" dirty="0" err="1"/>
                  <a:t>axis</a:t>
                </a:r>
                <a:r>
                  <a:rPr lang="it-IT" sz="1600" dirty="0"/>
                  <a:t> by </a:t>
                </a:r>
                <a:r>
                  <a:rPr lang="it-IT" sz="1600" dirty="0" err="1"/>
                  <a:t>merging</a:t>
                </a:r>
                <a:r>
                  <a:rPr lang="it-IT" sz="1600" dirty="0"/>
                  <a:t> </a:t>
                </a:r>
                <a:r>
                  <a:rPr lang="it-IT" sz="1600" dirty="0" err="1"/>
                  <a:t>nearby</a:t>
                </a:r>
                <a:r>
                  <a:rPr lang="it-IT" sz="1600" dirty="0"/>
                  <a:t> frames 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/>
                  <a:t>To </a:t>
                </a:r>
                <a:r>
                  <a:rPr lang="it-IT" sz="1600" dirty="0" err="1"/>
                  <a:t>gradually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compress</a:t>
                </a:r>
                <a:r>
                  <a:rPr lang="it-IT" sz="1600" dirty="0"/>
                  <a:t> the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/>
                  <a:t>frames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use </a:t>
                </a:r>
                <a:r>
                  <a:rPr lang="it-IT" sz="1600" dirty="0" err="1"/>
                  <a:t>two</a:t>
                </a:r>
                <a:r>
                  <a:rPr lang="it-IT" sz="1600" dirty="0"/>
                  <a:t> </a:t>
                </a:r>
                <a:r>
                  <a:rPr lang="it-IT" sz="1600" dirty="0" err="1"/>
                  <a:t>stacked</a:t>
                </a:r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/>
                  <a:t>3D </a:t>
                </a:r>
                <a:r>
                  <a:rPr lang="it-IT" sz="1600" dirty="0" err="1"/>
                  <a:t>Conv</a:t>
                </a:r>
                <a:r>
                  <a:rPr lang="it-IT" sz="1600" dirty="0"/>
                  <a:t> </a:t>
                </a:r>
                <a:r>
                  <a:rPr lang="it-IT" sz="1600" dirty="0" err="1"/>
                  <a:t>Layers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where</a:t>
                </a:r>
                <a:r>
                  <a:rPr lang="it-IT" sz="1600" dirty="0"/>
                  <a:t> in </a:t>
                </a:r>
                <a:r>
                  <a:rPr lang="it-IT" sz="1600" dirty="0" err="1"/>
                  <a:t>each</a:t>
                </a:r>
                <a:r>
                  <a:rPr lang="it-IT" sz="1600" dirty="0"/>
                  <a:t> </a:t>
                </a:r>
                <a:br>
                  <a:rPr lang="it-IT" sz="1600" dirty="0"/>
                </a:br>
                <a:r>
                  <a:rPr lang="it-IT" sz="1600" dirty="0"/>
                  <a:t>step </a:t>
                </a:r>
                <a:r>
                  <a:rPr lang="it-IT" sz="1600" dirty="0" err="1"/>
                  <a:t>we</a:t>
                </a:r>
                <a:r>
                  <a:rPr lang="it-IT" sz="1600" dirty="0"/>
                  <a:t> merge some frames,</a:t>
                </a:r>
                <a:br>
                  <a:rPr lang="it-IT" sz="1600" dirty="0"/>
                </a:br>
                <a:r>
                  <a:rPr lang="it-IT" sz="1600" dirty="0"/>
                  <a:t>with a </a:t>
                </a:r>
                <a:r>
                  <a:rPr lang="it-IT" sz="1600" dirty="0" err="1"/>
                  <a:t>final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compress</a:t>
                </a:r>
                <a:r>
                  <a:rPr lang="it-IT" sz="1600" dirty="0"/>
                  <a:t> ratio </a:t>
                </a:r>
                <a:br>
                  <a:rPr lang="it-IT" sz="1600" dirty="0"/>
                </a:br>
                <a:r>
                  <a:rPr lang="it-IT" sz="1600" dirty="0" err="1"/>
                  <a:t>equals</a:t>
                </a:r>
                <a:r>
                  <a:rPr lang="it-IT" sz="1600" dirty="0"/>
                  <a:t> to G;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/>
                  <a:t>We</a:t>
                </a:r>
                <a:r>
                  <a:rPr lang="it-IT" sz="1600" dirty="0"/>
                  <a:t> </a:t>
                </a:r>
                <a:r>
                  <a:rPr lang="it-IT" sz="1600" dirty="0" err="1"/>
                  <a:t>compress</a:t>
                </a:r>
                <a:r>
                  <a:rPr lang="it-IT" sz="1600" dirty="0"/>
                  <a:t> the input </a:t>
                </a:r>
                <a:r>
                  <a:rPr lang="it-IT" sz="1600" dirty="0" err="1"/>
                  <a:t>tensor</a:t>
                </a:r>
                <a:r>
                  <a:rPr lang="it-IT" sz="1600" dirty="0"/>
                  <a:t> from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𝒊𝒏</m:t>
                        </m:r>
                      </m:sub>
                    </m:sSub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b="1" dirty="0"/>
                  <a:t> </a:t>
                </a:r>
                <a:r>
                  <a:rPr lang="it-IT" sz="1600" dirty="0"/>
                  <a:t>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b="1"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𝒐𝒖𝒕</m:t>
                        </m:r>
                      </m:sub>
                    </m:sSub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𝑯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it-IT" sz="16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it-IT" sz="1600" dirty="0"/>
                  <a:t>, </a:t>
                </a:r>
                <a:r>
                  <a:rPr lang="it-IT" sz="1600" dirty="0" err="1"/>
                  <a:t>where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</m:acc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endParaRPr lang="en-US" sz="1600" b="1" u="sng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39F0C0A-0055-DF6C-0BBE-13BA7C03D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872229"/>
                <a:ext cx="8221162" cy="4895443"/>
              </a:xfrm>
              <a:prstGeom prst="rect">
                <a:avLst/>
              </a:prstGeom>
              <a:blipFill>
                <a:blip r:embed="rId3"/>
                <a:stretch>
                  <a:fillRect l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magine 5">
            <a:extLst>
              <a:ext uri="{FF2B5EF4-FFF2-40B4-BE49-F238E27FC236}">
                <a16:creationId xmlns:a16="http://schemas.microsoft.com/office/drawing/2014/main" id="{144BA293-CC24-2AC1-7AEB-C634226E41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0" t="11925" r="2286" b="11698"/>
          <a:stretch/>
        </p:blipFill>
        <p:spPr>
          <a:xfrm>
            <a:off x="4018593" y="3361096"/>
            <a:ext cx="4894241" cy="179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85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15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/>
              <p:nvPr/>
            </p:nvSpPr>
            <p:spPr>
              <a:xfrm>
                <a:off x="457171" y="1912679"/>
                <a:ext cx="8221162" cy="22825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lang="it-IT" sz="1600" b="1" dirty="0"/>
                  <a:t>BET </a:t>
                </a:r>
                <a:r>
                  <a:rPr lang="it-IT" sz="1600" b="1" dirty="0" err="1"/>
                  <a:t>processes</a:t>
                </a:r>
                <a:r>
                  <a:rPr lang="it-IT" sz="1600" b="1" dirty="0"/>
                  <a:t> the ACE-</a:t>
                </a:r>
                <a:r>
                  <a:rPr lang="it-IT" sz="1600" b="1" dirty="0" err="1"/>
                  <a:t>encoded</a:t>
                </a:r>
                <a:r>
                  <a:rPr lang="it-IT" sz="1600" b="1" dirty="0"/>
                  <a:t> event data </a:t>
                </a:r>
                <a:r>
                  <a:rPr lang="it-IT" sz="1600" dirty="0"/>
                  <a:t>to estimate </a:t>
                </a:r>
                <a:r>
                  <a:rPr lang="it-IT" sz="1600" dirty="0" err="1"/>
                  <a:t>valence</a:t>
                </a:r>
                <a:r>
                  <a:rPr lang="it-IT" sz="1600" dirty="0"/>
                  <a:t> and </a:t>
                </a:r>
                <a:r>
                  <a:rPr lang="it-IT" sz="1600" dirty="0" err="1"/>
                  <a:t>arousal</a:t>
                </a:r>
                <a:r>
                  <a:rPr lang="it-IT" sz="1600" dirty="0"/>
                  <a:t> </a:t>
                </a:r>
                <a:r>
                  <a:rPr lang="it-IT" sz="1600" dirty="0" err="1"/>
                  <a:t>values</a:t>
                </a:r>
                <a:r>
                  <a:rPr lang="it-IT" sz="1600" dirty="0"/>
                  <a:t>. </a:t>
                </a:r>
                <a:br>
                  <a:rPr lang="it-IT" sz="1600" dirty="0"/>
                </a:br>
                <a:r>
                  <a:rPr lang="it-IT" sz="1600" dirty="0" err="1"/>
                  <a:t>It</a:t>
                </a:r>
                <a:r>
                  <a:rPr lang="it-IT" sz="1600" dirty="0"/>
                  <a:t> </a:t>
                </a:r>
                <a:r>
                  <a:rPr lang="it-IT" sz="1600" dirty="0" err="1"/>
                  <a:t>is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designed</a:t>
                </a:r>
                <a:r>
                  <a:rPr lang="it-IT" sz="1600" dirty="0"/>
                  <a:t> to be versatile for </a:t>
                </a:r>
                <a:r>
                  <a:rPr lang="it-IT" sz="1600" dirty="0" err="1"/>
                  <a:t>both</a:t>
                </a:r>
                <a:r>
                  <a:rPr lang="it-IT" sz="1600" dirty="0"/>
                  <a:t> </a:t>
                </a:r>
                <a:r>
                  <a:rPr lang="it-IT" sz="1600" dirty="0" err="1"/>
                  <a:t>static</a:t>
                </a:r>
                <a:r>
                  <a:rPr lang="it-IT" sz="1600" dirty="0"/>
                  <a:t> and </a:t>
                </a:r>
                <a:r>
                  <a:rPr lang="it-IT" sz="1600" dirty="0" err="1"/>
                  <a:t>dynamic</a:t>
                </a:r>
                <a:r>
                  <a:rPr lang="it-IT" sz="1600" dirty="0"/>
                  <a:t> </a:t>
                </a:r>
                <a:r>
                  <a:rPr lang="it-IT" sz="1600" dirty="0" err="1"/>
                  <a:t>scenes</a:t>
                </a:r>
                <a:r>
                  <a:rPr lang="it-IT" sz="1600" dirty="0"/>
                  <a:t>. 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i="0" u="sng" strike="noStrike" baseline="0" dirty="0"/>
                  <a:t>CNN Encoder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i="0" strike="noStrike" baseline="0" dirty="0" err="1"/>
                  <a:t>We</a:t>
                </a:r>
                <a:r>
                  <a:rPr lang="it-IT" sz="1600" i="0" strike="noStrike" baseline="0" dirty="0"/>
                  <a:t> use a CNN </a:t>
                </a:r>
                <a:r>
                  <a:rPr lang="it-IT" sz="1600" i="0" strike="noStrike" baseline="0" dirty="0" err="1"/>
                  <a:t>backbon</a:t>
                </a:r>
                <a:r>
                  <a:rPr lang="it-IT" sz="1600" dirty="0" err="1"/>
                  <a:t>e</a:t>
                </a:r>
                <a:r>
                  <a:rPr lang="it-IT" sz="1600" dirty="0"/>
                  <a:t> model to </a:t>
                </a:r>
                <a:r>
                  <a:rPr lang="it-IT" sz="1600" dirty="0" err="1"/>
                  <a:t>encode</a:t>
                </a:r>
                <a:r>
                  <a:rPr lang="it-IT" sz="1600" dirty="0"/>
                  <a:t>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it-IT" sz="1600" b="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600" dirty="0"/>
                  <a:t>ACEs </a:t>
                </a:r>
                <a:r>
                  <a:rPr lang="it-IT" sz="1600" dirty="0" err="1"/>
                  <a:t>into</a:t>
                </a:r>
                <a:r>
                  <a:rPr lang="it-IT" sz="1600" dirty="0"/>
                  <a:t> a </a:t>
                </a:r>
                <a:r>
                  <a:rPr lang="it-IT" sz="1600" dirty="0" err="1"/>
                  <a:t>vector</a:t>
                </a:r>
                <a:r>
                  <a:rPr lang="it-IT" sz="1600" dirty="0"/>
                  <a:t> of </a:t>
                </a:r>
                <a:r>
                  <a:rPr lang="it-IT" sz="1600" dirty="0" err="1"/>
                  <a:t>shape</a:t>
                </a:r>
                <a:r>
                  <a:rPr lang="it-IT" sz="1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 smtClean="0">
                        <a:latin typeface="Cambria Math" panose="02040503050406030204" pitchFamily="18" charset="0"/>
                      </a:rPr>
                      <m:t>×</m:t>
                    </m:r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it-IT" sz="1600" i="0" strike="noStrike" baseline="0" dirty="0"/>
                  <a:t>, </a:t>
                </a:r>
                <a:r>
                  <a:rPr lang="it-IT" sz="1600" i="0" strike="noStrike" baseline="0" dirty="0" err="1"/>
                  <a:t>where</a:t>
                </a:r>
                <a:r>
                  <a:rPr lang="it-IT" sz="1600" i="0" strike="noStrike" baseline="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is</a:t>
                </a:r>
                <a:r>
                  <a:rPr lang="it-IT" sz="1600" i="0" strike="noStrike" baseline="0" dirty="0"/>
                  <a:t> the </a:t>
                </a:r>
                <a:r>
                  <a:rPr lang="it-IT" sz="1600" i="0" strike="noStrike" baseline="0" dirty="0" err="1"/>
                  <a:t>number</a:t>
                </a:r>
                <a:r>
                  <a:rPr lang="it-IT" sz="1600" i="0" strike="noStrike" baseline="0" dirty="0"/>
                  <a:t> of output </a:t>
                </a:r>
                <a:r>
                  <a:rPr lang="it-IT" sz="1600" i="0" strike="noStrike" baseline="0" dirty="0" err="1"/>
                  <a:t>channels</a:t>
                </a:r>
                <a:r>
                  <a:rPr lang="it-IT" sz="1600" i="0" strike="noStrike" baseline="0" dirty="0"/>
                  <a:t> of the </a:t>
                </a:r>
                <a:r>
                  <a:rPr lang="it-IT" sz="1600" b="1" i="0" strike="noStrike" baseline="0" dirty="0"/>
                  <a:t>ResNet18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12679"/>
                <a:ext cx="8221162" cy="2282548"/>
              </a:xfrm>
              <a:prstGeom prst="rect">
                <a:avLst/>
              </a:prstGeom>
              <a:blipFill>
                <a:blip r:embed="rId3"/>
                <a:stretch>
                  <a:fillRect l="-445" r="-7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>
            <a:extLst>
              <a:ext uri="{FF2B5EF4-FFF2-40B4-BE49-F238E27FC236}">
                <a16:creationId xmlns:a16="http://schemas.microsoft.com/office/drawing/2014/main" id="{181E8860-8B90-06F3-2323-B2D05B7335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61" b="7228"/>
          <a:stretch/>
        </p:blipFill>
        <p:spPr>
          <a:xfrm>
            <a:off x="1188734" y="4103291"/>
            <a:ext cx="6766531" cy="224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63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16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/>
              <p:nvPr/>
            </p:nvSpPr>
            <p:spPr>
              <a:xfrm>
                <a:off x="457171" y="1912679"/>
                <a:ext cx="8221162" cy="263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i="0" u="sng" strike="noStrike" baseline="0" dirty="0"/>
                  <a:t>Frame </a:t>
                </a:r>
                <a:r>
                  <a:rPr lang="it-IT" sz="1600" b="1" i="0" u="sng" strike="noStrike" baseline="0" dirty="0" err="1"/>
                  <a:t>Branch</a:t>
                </a:r>
                <a:endParaRPr lang="it-IT" sz="1600" b="1" i="0" u="sng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i="0" strike="noStrike" baseline="0" dirty="0"/>
                  <a:t>Frame </a:t>
                </a:r>
                <a:r>
                  <a:rPr lang="it-IT" sz="1600" dirty="0" err="1"/>
                  <a:t>b</a:t>
                </a:r>
                <a:r>
                  <a:rPr lang="it-IT" sz="1600" i="0" strike="noStrike" baseline="0" dirty="0" err="1"/>
                  <a:t>ranch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generates</a:t>
                </a:r>
                <a:r>
                  <a:rPr lang="it-IT" sz="1600" i="0" strike="noStrike" baseline="0" dirty="0"/>
                  <a:t> </a:t>
                </a:r>
                <a:r>
                  <a:rPr lang="it-IT" sz="1600" b="1" i="0" strike="noStrike" baseline="0" dirty="0"/>
                  <a:t>frame-</a:t>
                </a:r>
                <a:r>
                  <a:rPr lang="it-IT" sz="1600" b="1" i="0" strike="noStrike" baseline="0" dirty="0" err="1"/>
                  <a:t>level</a:t>
                </a:r>
                <a:r>
                  <a:rPr lang="it-IT" sz="1600" b="1" i="0" strike="noStrike" baseline="0" dirty="0"/>
                  <a:t> </a:t>
                </a:r>
                <a:r>
                  <a:rPr lang="it-IT" sz="1600" b="1" i="0" strike="noStrike" baseline="0" dirty="0" err="1"/>
                  <a:t>predictions</a:t>
                </a:r>
                <a:r>
                  <a:rPr lang="it-IT" sz="1600" i="0" strike="noStrike" baseline="0" dirty="0"/>
                  <a:t>, i.e</a:t>
                </a:r>
                <a:r>
                  <a:rPr lang="it-IT" sz="1600" dirty="0"/>
                  <a:t>. </a:t>
                </a:r>
                <a:r>
                  <a:rPr lang="it-IT" sz="1600" dirty="0" err="1"/>
                  <a:t>predicitions</a:t>
                </a:r>
                <a:r>
                  <a:rPr lang="it-IT" sz="1600" dirty="0"/>
                  <a:t> </a:t>
                </a:r>
                <a:r>
                  <a:rPr lang="it-IT" sz="1600" dirty="0" err="1"/>
                  <a:t>based</a:t>
                </a:r>
                <a:r>
                  <a:rPr lang="it-IT" sz="1600" dirty="0"/>
                  <a:t> on </a:t>
                </a:r>
                <a:r>
                  <a:rPr lang="it-IT" sz="1600" dirty="0" err="1"/>
                  <a:t>each</a:t>
                </a:r>
                <a:r>
                  <a:rPr lang="it-IT" sz="1600" dirty="0"/>
                  <a:t> ACE </a:t>
                </a:r>
                <a:r>
                  <a:rPr lang="it-IT" sz="1600" dirty="0" err="1"/>
                  <a:t>encoded</a:t>
                </a:r>
                <a:r>
                  <a:rPr lang="it-IT" sz="1600" dirty="0"/>
                  <a:t> frame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i="0" strike="noStrike" baseline="0" dirty="0" err="1"/>
                  <a:t>We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used</a:t>
                </a:r>
                <a:r>
                  <a:rPr lang="it-IT" sz="1600" i="0" strike="noStrike" baseline="0" dirty="0"/>
                  <a:t> a </a:t>
                </a:r>
                <a:r>
                  <a:rPr lang="it-IT" sz="1600" b="1" i="0" strike="noStrike" baseline="0" dirty="0"/>
                  <a:t>1x1 </a:t>
                </a:r>
                <a:r>
                  <a:rPr lang="it-IT" sz="1600" b="1" i="0" strike="noStrike" baseline="0" dirty="0" err="1"/>
                  <a:t>convolutional</a:t>
                </a:r>
                <a:r>
                  <a:rPr lang="it-IT" sz="1600" b="1" i="0" strike="noStrike" baseline="0" dirty="0"/>
                  <a:t> </a:t>
                </a:r>
                <a:r>
                  <a:rPr lang="it-IT" sz="1600" b="1" i="0" strike="noStrike" baseline="0" dirty="0" err="1"/>
                  <a:t>layer</a:t>
                </a:r>
                <a:r>
                  <a:rPr lang="it-IT" sz="1600" b="1" i="0" strike="noStrike" baseline="0" dirty="0"/>
                  <a:t>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𝑴</m:t>
                        </m:r>
                      </m:e>
                      <m:sup>
                        <m:r>
                          <a:rPr lang="it-IT" sz="1600" b="1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600" b="1" i="0" strike="noStrike" baseline="0" dirty="0"/>
                  <a:t>groups </a:t>
                </a:r>
                <a:r>
                  <a:rPr lang="it-IT" sz="1600" i="0" strike="noStrike" baseline="0" dirty="0" err="1"/>
                  <a:t>as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embedder</a:t>
                </a:r>
                <a:r>
                  <a:rPr lang="it-IT" sz="1600" i="0" strike="noStrike" baseline="0" dirty="0"/>
                  <a:t> to </a:t>
                </a:r>
                <a:r>
                  <a:rPr lang="it-IT" sz="1600" i="0" strike="noStrike" baseline="0" dirty="0" err="1"/>
                  <a:t>parallelize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embedding</a:t>
                </a:r>
                <a:r>
                  <a:rPr lang="it-IT" sz="1600" i="0" strike="noStrike" dirty="0"/>
                  <a:t> </a:t>
                </a:r>
                <a:r>
                  <a:rPr lang="it-IT" sz="1600" i="0" strike="noStrike" dirty="0" err="1"/>
                  <a:t>computation</a:t>
                </a:r>
                <a:r>
                  <a:rPr lang="it-IT" sz="1600" i="0" strike="noStrike" baseline="0" dirty="0"/>
                  <a:t> (</a:t>
                </a:r>
                <a:r>
                  <a:rPr lang="it-IT" sz="1600" i="0" strike="noStrike" baseline="0" dirty="0" err="1"/>
                  <a:t>this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operation</a:t>
                </a:r>
                <a:r>
                  <a:rPr lang="it-IT" sz="1600" i="0" strike="noStrike" dirty="0"/>
                  <a:t> </a:t>
                </a:r>
                <a:r>
                  <a:rPr lang="it-IT" sz="1600" i="0" strike="noStrike" dirty="0" err="1"/>
                  <a:t>is</a:t>
                </a:r>
                <a:r>
                  <a:rPr lang="it-IT" sz="1600" i="0" strike="noStrike" dirty="0"/>
                  <a:t> </a:t>
                </a:r>
                <a:r>
                  <a:rPr lang="it-IT" sz="1600" i="0" strike="noStrike" dirty="0" err="1"/>
                  <a:t>mathematically</a:t>
                </a:r>
                <a:r>
                  <a:rPr lang="it-IT" sz="1600" i="0" strike="noStrike" dirty="0"/>
                  <a:t> </a:t>
                </a:r>
                <a:r>
                  <a:rPr lang="it-IT" sz="1600" i="0" strike="noStrike" dirty="0" err="1"/>
                  <a:t>equivalent</a:t>
                </a:r>
                <a:r>
                  <a:rPr lang="it-IT" sz="1600" i="0" strike="noStrike" dirty="0"/>
                  <a:t>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it-IT" sz="1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600" i="0" strike="noStrike" baseline="0" dirty="0" err="1"/>
                  <a:t>fully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connected</a:t>
                </a:r>
                <a:r>
                  <a:rPr lang="it-IT" sz="1600" i="0" strike="noStrike" baseline="0" dirty="0"/>
                  <a:t> </a:t>
                </a:r>
                <a:r>
                  <a:rPr lang="it-IT" sz="1600" i="0" strike="noStrike" baseline="0" dirty="0" err="1"/>
                  <a:t>layers</a:t>
                </a:r>
                <a:r>
                  <a:rPr lang="it-IT" sz="1600" i="0" strike="noStrike" baseline="0" dirty="0"/>
                  <a:t>)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600" b="1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12679"/>
                <a:ext cx="8221162" cy="2639441"/>
              </a:xfrm>
              <a:prstGeom prst="rect">
                <a:avLst/>
              </a:prstGeom>
              <a:blipFill>
                <a:blip r:embed="rId3"/>
                <a:stretch>
                  <a:fillRect l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>
            <a:extLst>
              <a:ext uri="{FF2B5EF4-FFF2-40B4-BE49-F238E27FC236}">
                <a16:creationId xmlns:a16="http://schemas.microsoft.com/office/drawing/2014/main" id="{7321C68C-C423-771D-FAEE-43EA21094E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208" b="331"/>
          <a:stretch/>
        </p:blipFill>
        <p:spPr>
          <a:xfrm>
            <a:off x="1371243" y="4380490"/>
            <a:ext cx="6017871" cy="201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47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17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/>
              <p:nvPr/>
            </p:nvSpPr>
            <p:spPr>
              <a:xfrm>
                <a:off x="457171" y="1912679"/>
                <a:ext cx="3574898" cy="4906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b="1" i="0" u="sng" strike="noStrike" baseline="0" dirty="0"/>
                  <a:t>Video </a:t>
                </a:r>
                <a:r>
                  <a:rPr lang="it-IT" sz="1600" b="1" i="0" u="sng" strike="noStrike" baseline="0" dirty="0" err="1"/>
                  <a:t>Branch</a:t>
                </a:r>
                <a:endParaRPr lang="it-IT" sz="1600" b="1" i="0" u="sng" strike="noStrike" baseline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400" i="0" strike="noStrike" baseline="0" dirty="0" err="1"/>
                  <a:t>Implemented</a:t>
                </a:r>
                <a:r>
                  <a:rPr lang="it-IT" sz="1400" i="0" strike="noStrike" baseline="0" dirty="0"/>
                  <a:t> to make </a:t>
                </a:r>
                <a:r>
                  <a:rPr lang="it-IT" sz="1400" i="0" strike="noStrike" baseline="0" dirty="0" err="1"/>
                  <a:t>temporal</a:t>
                </a:r>
                <a:r>
                  <a:rPr lang="it-IT" sz="1400" i="0" strike="noStrike" baseline="0" dirty="0"/>
                  <a:t> </a:t>
                </a:r>
                <a:r>
                  <a:rPr lang="it-IT" sz="1400" i="0" strike="noStrike" baseline="0" dirty="0" err="1"/>
                  <a:t>based</a:t>
                </a:r>
                <a:r>
                  <a:rPr lang="it-IT" sz="1400" i="0" strike="noStrike" baseline="0" dirty="0"/>
                  <a:t> </a:t>
                </a:r>
                <a:r>
                  <a:rPr lang="it-IT" sz="1400" i="0" strike="noStrike" baseline="0" dirty="0" err="1"/>
                  <a:t>decisions</a:t>
                </a:r>
                <a:r>
                  <a:rPr lang="it-IT" sz="1400" i="0" strike="noStrike" baseline="0" dirty="0"/>
                  <a:t>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400" dirty="0"/>
                  <a:t>Video </a:t>
                </a:r>
                <a:r>
                  <a:rPr lang="it-IT" sz="1400" dirty="0" err="1"/>
                  <a:t>branch</a:t>
                </a:r>
                <a:r>
                  <a:rPr lang="it-IT" sz="1400" dirty="0"/>
                  <a:t> </a:t>
                </a:r>
                <a:r>
                  <a:rPr lang="it-IT" sz="1400" dirty="0" err="1"/>
                  <a:t>processes</a:t>
                </a:r>
                <a:r>
                  <a:rPr lang="it-IT" sz="1400" dirty="0"/>
                  <a:t> the </a:t>
                </a:r>
                <a:r>
                  <a:rPr lang="it-IT" sz="1400" dirty="0" err="1"/>
                  <a:t>encoded</a:t>
                </a:r>
                <a:r>
                  <a:rPr lang="it-IT" sz="1400" dirty="0"/>
                  <a:t> </a:t>
                </a:r>
                <a:r>
                  <a:rPr lang="it-IT" sz="1400" dirty="0" err="1"/>
                  <a:t>ACEs</a:t>
                </a:r>
                <a:r>
                  <a:rPr lang="it-IT" sz="1400" dirty="0"/>
                  <a:t> to generate </a:t>
                </a:r>
                <a:r>
                  <a:rPr lang="it-IT" sz="1400" b="1" dirty="0"/>
                  <a:t>video-</a:t>
                </a:r>
                <a:r>
                  <a:rPr lang="it-IT" sz="1400" b="1" dirty="0" err="1"/>
                  <a:t>level</a:t>
                </a:r>
                <a:r>
                  <a:rPr lang="it-IT" sz="1400" b="1" dirty="0"/>
                  <a:t> </a:t>
                </a:r>
                <a:r>
                  <a:rPr lang="it-IT" sz="1400" b="1" dirty="0" err="1"/>
                  <a:t>predictions</a:t>
                </a:r>
                <a:endParaRPr lang="it-IT" sz="1400" b="1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400" dirty="0" err="1"/>
                  <a:t>Despite</a:t>
                </a:r>
                <a:r>
                  <a:rPr lang="it-IT" sz="1400" dirty="0"/>
                  <a:t> video </a:t>
                </a:r>
                <a:r>
                  <a:rPr lang="it-IT" sz="1400" dirty="0" err="1"/>
                  <a:t>branch</a:t>
                </a:r>
                <a:r>
                  <a:rPr lang="it-IT" sz="1400" dirty="0"/>
                  <a:t> </a:t>
                </a:r>
                <a:r>
                  <a:rPr lang="it-IT" sz="1400" dirty="0" err="1"/>
                  <a:t>processes</a:t>
                </a:r>
                <a:r>
                  <a:rPr lang="it-IT" sz="1400" dirty="0"/>
                  <a:t> </a:t>
                </a:r>
                <a:r>
                  <a:rPr lang="it-IT" sz="1400" dirty="0" err="1"/>
                  <a:t>temporal</a:t>
                </a:r>
                <a:r>
                  <a:rPr lang="it-IT" sz="1400" dirty="0"/>
                  <a:t> </a:t>
                </a:r>
                <a:r>
                  <a:rPr lang="it-IT" sz="1400" dirty="0" err="1"/>
                  <a:t>sequences</a:t>
                </a:r>
                <a:r>
                  <a:rPr lang="it-IT" sz="1400" dirty="0"/>
                  <a:t>, </a:t>
                </a:r>
                <a:r>
                  <a:rPr lang="it-IT" sz="1400" dirty="0" err="1"/>
                  <a:t>we</a:t>
                </a:r>
                <a:r>
                  <a:rPr lang="it-IT" sz="1400" dirty="0"/>
                  <a:t> </a:t>
                </a:r>
                <a:r>
                  <a:rPr lang="it-IT" sz="1400" dirty="0" err="1"/>
                  <a:t>used</a:t>
                </a:r>
                <a:r>
                  <a:rPr lang="it-IT" sz="1400" dirty="0"/>
                  <a:t> Conv1D </a:t>
                </a:r>
                <a:r>
                  <a:rPr lang="it-IT" sz="1400" dirty="0" err="1"/>
                  <a:t>instead</a:t>
                </a:r>
                <a:r>
                  <a:rPr lang="it-IT" sz="1400" dirty="0"/>
                  <a:t> of LSTM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400" dirty="0"/>
                  <a:t>Conv1D can </a:t>
                </a:r>
                <a:r>
                  <a:rPr lang="it-IT" sz="1400" dirty="0" err="1"/>
                  <a:t>achieve</a:t>
                </a:r>
                <a:r>
                  <a:rPr lang="it-IT" sz="1400" dirty="0"/>
                  <a:t> </a:t>
                </a:r>
                <a:r>
                  <a:rPr lang="it-IT" sz="1400" dirty="0" err="1"/>
                  <a:t>similar</a:t>
                </a:r>
                <a:r>
                  <a:rPr lang="it-IT" sz="1400" dirty="0"/>
                  <a:t> </a:t>
                </a:r>
                <a:r>
                  <a:rPr lang="it-IT" sz="1400" dirty="0" err="1"/>
                  <a:t>accuracy</a:t>
                </a:r>
                <a:r>
                  <a:rPr lang="it-IT" sz="1400" dirty="0"/>
                  <a:t> to techniques </a:t>
                </a:r>
                <a:r>
                  <a:rPr lang="it-IT" sz="1400" dirty="0" err="1"/>
                  <a:t>such</a:t>
                </a:r>
                <a:r>
                  <a:rPr lang="it-IT" sz="1400" dirty="0"/>
                  <a:t> </a:t>
                </a:r>
                <a:r>
                  <a:rPr lang="it-IT" sz="1400" dirty="0" err="1"/>
                  <a:t>as</a:t>
                </a:r>
                <a:r>
                  <a:rPr lang="it-IT" sz="1400" dirty="0"/>
                  <a:t> LSTM </a:t>
                </a:r>
                <a:r>
                  <a:rPr lang="it-IT" sz="1400" dirty="0" err="1"/>
                  <a:t>but</a:t>
                </a:r>
                <a:r>
                  <a:rPr lang="it-IT" sz="1400" dirty="0"/>
                  <a:t> with </a:t>
                </a:r>
                <a:r>
                  <a:rPr lang="it-IT" sz="1400" dirty="0" err="1"/>
                  <a:t>much</a:t>
                </a:r>
                <a:r>
                  <a:rPr lang="it-IT" sz="1400" dirty="0"/>
                  <a:t> </a:t>
                </a:r>
                <a:r>
                  <a:rPr lang="it-IT" sz="1400" dirty="0" err="1"/>
                  <a:t>fewer</a:t>
                </a:r>
                <a:r>
                  <a:rPr lang="it-IT" sz="1400" dirty="0"/>
                  <a:t> </a:t>
                </a:r>
                <a:r>
                  <a:rPr lang="it-IT" sz="1400" dirty="0" err="1"/>
                  <a:t>parameters</a:t>
                </a:r>
                <a:r>
                  <a:rPr lang="it-IT" sz="1400" dirty="0"/>
                  <a:t>, </a:t>
                </a:r>
                <a:r>
                  <a:rPr lang="it-IT" sz="1400" dirty="0" err="1"/>
                  <a:t>since</a:t>
                </a:r>
                <a:r>
                  <a:rPr lang="it-IT" sz="1400" dirty="0"/>
                  <a:t> the </a:t>
                </a:r>
                <a:r>
                  <a:rPr lang="it-IT" sz="1400" dirty="0" err="1"/>
                  <a:t>sequence</a:t>
                </a:r>
                <a:r>
                  <a:rPr lang="it-IT" sz="1400" dirty="0"/>
                  <a:t> </a:t>
                </a:r>
                <a:br>
                  <a:rPr lang="it-IT" sz="1400" dirty="0"/>
                </a:br>
                <a:r>
                  <a:rPr lang="it-IT" sz="1400" dirty="0" err="1"/>
                  <a:t>length</a:t>
                </a:r>
                <a:r>
                  <a:rPr lang="it-IT" sz="1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1400" b="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it-IT" sz="1400" b="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it-IT" sz="14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400" i="0" strike="noStrike" baseline="0" dirty="0" err="1"/>
                  <a:t>is</a:t>
                </a:r>
                <a:r>
                  <a:rPr lang="it-IT" sz="1400" i="0" strike="noStrike" baseline="0" dirty="0"/>
                  <a:t> short 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it-IT" sz="1400" b="1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C9BF43DF-8CDC-8C9B-D2F5-9AD72F59D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12679"/>
                <a:ext cx="3574898" cy="4906408"/>
              </a:xfrm>
              <a:prstGeom prst="rect">
                <a:avLst/>
              </a:prstGeom>
              <a:blipFill>
                <a:blip r:embed="rId3"/>
                <a:stretch>
                  <a:fillRect l="-683" r="-136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>
            <a:extLst>
              <a:ext uri="{FF2B5EF4-FFF2-40B4-BE49-F238E27FC236}">
                <a16:creationId xmlns:a16="http://schemas.microsoft.com/office/drawing/2014/main" id="{4808053A-1759-BE3E-2FAA-E991289586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7" t="5737"/>
          <a:stretch/>
        </p:blipFill>
        <p:spPr>
          <a:xfrm>
            <a:off x="4216090" y="1912679"/>
            <a:ext cx="4810088" cy="415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57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18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390914-6684-EB4C-D6FE-18EC77A11BA6}"/>
              </a:ext>
            </a:extLst>
          </p:cNvPr>
          <p:cNvSpPr txBox="1"/>
          <p:nvPr/>
        </p:nvSpPr>
        <p:spPr>
          <a:xfrm>
            <a:off x="457172" y="1912679"/>
            <a:ext cx="4634151" cy="263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i="0" u="sng" strike="noStrike" baseline="0" dirty="0" err="1"/>
              <a:t>Result</a:t>
            </a:r>
            <a:r>
              <a:rPr lang="it-IT" sz="1600" b="1" i="0" u="sng" strike="noStrike" baseline="0" dirty="0"/>
              <a:t> </a:t>
            </a:r>
            <a:r>
              <a:rPr lang="it-IT" sz="1600" b="1" i="0" u="sng" strike="noStrike" baseline="0" dirty="0" err="1"/>
              <a:t>synthesis</a:t>
            </a:r>
            <a:endParaRPr lang="it-IT" sz="1600" b="1" i="0" u="sng" strike="noStrike" baseline="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To merge the </a:t>
            </a:r>
            <a:r>
              <a:rPr lang="it-IT" sz="1600" dirty="0" err="1"/>
              <a:t>predictions</a:t>
            </a:r>
            <a:r>
              <a:rPr lang="it-IT" sz="1600" dirty="0"/>
              <a:t> </a:t>
            </a:r>
            <a:r>
              <a:rPr lang="it-IT" sz="1600" dirty="0" err="1"/>
              <a:t>obtained</a:t>
            </a:r>
            <a:r>
              <a:rPr lang="it-IT" sz="1600" dirty="0"/>
              <a:t> from the </a:t>
            </a:r>
            <a:r>
              <a:rPr lang="it-IT" sz="1600" dirty="0" err="1"/>
              <a:t>two</a:t>
            </a:r>
            <a:r>
              <a:rPr lang="it-IT" sz="1600" dirty="0"/>
              <a:t> </a:t>
            </a:r>
            <a:r>
              <a:rPr lang="it-IT" sz="1600" dirty="0" err="1"/>
              <a:t>branches</a:t>
            </a:r>
            <a:r>
              <a:rPr lang="it-IT" sz="1600" dirty="0"/>
              <a:t>,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simply</a:t>
            </a:r>
            <a:r>
              <a:rPr lang="it-IT" sz="1600" dirty="0"/>
              <a:t> </a:t>
            </a:r>
            <a:r>
              <a:rPr lang="it-IT" sz="1600" dirty="0" err="1"/>
              <a:t>concateneted</a:t>
            </a:r>
            <a:r>
              <a:rPr lang="it-IT" sz="1600" dirty="0"/>
              <a:t> </a:t>
            </a:r>
            <a:r>
              <a:rPr lang="it-IT" sz="1600" dirty="0" err="1"/>
              <a:t>them</a:t>
            </a:r>
            <a:r>
              <a:rPr lang="it-IT" sz="1600" dirty="0"/>
              <a:t> and </a:t>
            </a:r>
            <a:r>
              <a:rPr lang="it-IT" sz="1600" dirty="0" err="1"/>
              <a:t>given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input to a </a:t>
            </a:r>
            <a:r>
              <a:rPr lang="it-IT" sz="1600" b="1" dirty="0" err="1"/>
              <a:t>fully</a:t>
            </a:r>
            <a:r>
              <a:rPr lang="it-IT" sz="1600" b="1" dirty="0"/>
              <a:t> </a:t>
            </a:r>
            <a:r>
              <a:rPr lang="it-IT" sz="1600" b="1" dirty="0" err="1"/>
              <a:t>connected</a:t>
            </a:r>
            <a:r>
              <a:rPr lang="it-IT" sz="1600" b="1" dirty="0"/>
              <a:t> </a:t>
            </a:r>
            <a:r>
              <a:rPr lang="it-IT" sz="1600" b="1" dirty="0" err="1"/>
              <a:t>layer</a:t>
            </a:r>
            <a:endParaRPr lang="it-IT" sz="16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/>
              <a:t>The </a:t>
            </a:r>
            <a:r>
              <a:rPr lang="it-IT" sz="1600" i="0" strike="noStrike" baseline="0" dirty="0" err="1"/>
              <a:t>fully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connect</a:t>
            </a:r>
            <a:r>
              <a:rPr lang="it-IT" sz="1600" dirty="0" err="1"/>
              <a:t>ed</a:t>
            </a:r>
            <a:r>
              <a:rPr lang="it-IT" sz="1600" dirty="0"/>
              <a:t> </a:t>
            </a:r>
            <a:r>
              <a:rPr lang="it-IT" sz="1600" dirty="0" err="1"/>
              <a:t>layer</a:t>
            </a:r>
            <a:r>
              <a:rPr lang="it-IT" sz="1600" dirty="0"/>
              <a:t> </a:t>
            </a:r>
            <a:r>
              <a:rPr lang="it-IT" sz="1600" dirty="0" err="1"/>
              <a:t>implements</a:t>
            </a:r>
            <a:r>
              <a:rPr lang="it-IT" sz="1600" dirty="0"/>
              <a:t> a </a:t>
            </a:r>
            <a:r>
              <a:rPr lang="it-IT" sz="1600" b="1" dirty="0" err="1"/>
              <a:t>regression</a:t>
            </a:r>
            <a:r>
              <a:rPr lang="it-IT" sz="1600" dirty="0"/>
              <a:t> to estimate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endParaRPr lang="it-IT" sz="1600" i="0" strike="noStrike" baseline="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DAE387E-081F-4005-D664-664462CB64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98" t="3614" r="6345" b="4279"/>
          <a:stretch/>
        </p:blipFill>
        <p:spPr>
          <a:xfrm>
            <a:off x="5739493" y="1110635"/>
            <a:ext cx="2629003" cy="497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1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19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Model Architecture –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Branch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Event Net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3F8CB5D-7C91-64B3-906B-281C6DB36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50" y="1977817"/>
            <a:ext cx="8733099" cy="346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99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Goals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D6570B8-08B1-8A14-F9E6-817934871932}"/>
              </a:ext>
            </a:extLst>
          </p:cNvPr>
          <p:cNvSpPr txBox="1"/>
          <p:nvPr/>
        </p:nvSpPr>
        <p:spPr>
          <a:xfrm>
            <a:off x="520860" y="1707266"/>
            <a:ext cx="7683412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Generate </a:t>
            </a:r>
            <a:r>
              <a:rPr lang="it-IT" sz="1600" b="1" dirty="0"/>
              <a:t>video events from RGB </a:t>
            </a:r>
            <a:r>
              <a:rPr lang="it-IT" sz="1600" b="1" dirty="0" err="1"/>
              <a:t>videos</a:t>
            </a:r>
            <a:r>
              <a:rPr lang="it-IT" sz="1600" dirty="0"/>
              <a:t>, </a:t>
            </a:r>
            <a:r>
              <a:rPr lang="it-IT" sz="1600" dirty="0" err="1"/>
              <a:t>labeled</a:t>
            </a:r>
            <a:r>
              <a:rPr lang="it-IT" sz="1600" dirty="0"/>
              <a:t> with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Estimate </a:t>
            </a:r>
            <a:r>
              <a:rPr lang="it-IT" sz="1600" b="1" dirty="0" err="1"/>
              <a:t>valence</a:t>
            </a:r>
            <a:r>
              <a:rPr lang="it-IT" sz="1600" b="1" dirty="0"/>
              <a:t> and </a:t>
            </a:r>
            <a:r>
              <a:rPr lang="it-IT" sz="1600" b="1" dirty="0" err="1"/>
              <a:t>arousal</a:t>
            </a:r>
            <a:r>
              <a:rPr lang="it-IT" sz="1600" b="1" dirty="0"/>
              <a:t> </a:t>
            </a:r>
            <a:r>
              <a:rPr lang="it-IT" sz="1600" dirty="0" err="1"/>
              <a:t>values</a:t>
            </a:r>
            <a:r>
              <a:rPr lang="it-IT" sz="1600" dirty="0"/>
              <a:t> on </a:t>
            </a:r>
            <a:r>
              <a:rPr lang="it-IT" sz="1600" b="1" dirty="0"/>
              <a:t>video events</a:t>
            </a:r>
            <a:endParaRPr lang="it-IT" sz="1600" b="1" dirty="0">
              <a:highlight>
                <a:srgbClr val="FFFF00"/>
              </a:highlight>
            </a:endParaRPr>
          </a:p>
        </p:txBody>
      </p:sp>
      <p:pic>
        <p:nvPicPr>
          <p:cNvPr id="7" name="video (1)">
            <a:hlinkClick r:id="" action="ppaction://media"/>
            <a:extLst>
              <a:ext uri="{FF2B5EF4-FFF2-40B4-BE49-F238E27FC236}">
                <a16:creationId xmlns:a16="http://schemas.microsoft.com/office/drawing/2014/main" id="{E61FCF60-1EB2-0842-939F-C1F414C85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1033" y="3052837"/>
            <a:ext cx="3575958" cy="2860766"/>
          </a:xfrm>
          <a:prstGeom prst="rect">
            <a:avLst/>
          </a:prstGeom>
        </p:spPr>
      </p:pic>
      <p:pic>
        <p:nvPicPr>
          <p:cNvPr id="8" name="eventSerie (1)">
            <a:hlinkClick r:id="" action="ppaction://media"/>
            <a:extLst>
              <a:ext uri="{FF2B5EF4-FFF2-40B4-BE49-F238E27FC236}">
                <a16:creationId xmlns:a16="http://schemas.microsoft.com/office/drawing/2014/main" id="{8233F74B-42B7-A46C-C3FD-BF6A013B4D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11166" y="2642689"/>
            <a:ext cx="4769275" cy="35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6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20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BE36D1-55CA-3FAA-1F9B-2C31F435C704}"/>
              </a:ext>
            </a:extLst>
          </p:cNvPr>
          <p:cNvSpPr txBox="1"/>
          <p:nvPr/>
        </p:nvSpPr>
        <p:spPr>
          <a:xfrm>
            <a:off x="457171" y="1512278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Dataset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preparation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11CFCB7-333F-E60B-0F07-F93588114612}"/>
              </a:ext>
            </a:extLst>
          </p:cNvPr>
          <p:cNvSpPr txBox="1"/>
          <p:nvPr/>
        </p:nvSpPr>
        <p:spPr>
          <a:xfrm>
            <a:off x="457171" y="1889666"/>
            <a:ext cx="8461093" cy="4855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RAW DATASET:</a:t>
            </a:r>
            <a:r>
              <a:rPr lang="it-IT" sz="1600" dirty="0"/>
              <a:t> </a:t>
            </a:r>
            <a:r>
              <a:rPr lang="it-IT" sz="1600" b="1" dirty="0" err="1"/>
              <a:t>half</a:t>
            </a:r>
            <a:r>
              <a:rPr lang="it-IT" sz="1600" b="1" dirty="0"/>
              <a:t> of AFEW-VA dataset </a:t>
            </a:r>
            <a:r>
              <a:rPr lang="it-IT" sz="1600" dirty="0"/>
              <a:t>(300 RGB </a:t>
            </a:r>
            <a:r>
              <a:rPr lang="it-IT" sz="1600" dirty="0" err="1"/>
              <a:t>videos</a:t>
            </a:r>
            <a:r>
              <a:rPr lang="it-IT" sz="1600" dirty="0"/>
              <a:t> in </a:t>
            </a:r>
            <a:r>
              <a:rPr lang="it-IT" sz="1600" dirty="0" err="1"/>
              <a:t>total</a:t>
            </a:r>
            <a:r>
              <a:rPr lang="it-IT" sz="1600" dirty="0"/>
              <a:t>) for </a:t>
            </a:r>
            <a:r>
              <a:rPr lang="it-IT" sz="1600" dirty="0" err="1"/>
              <a:t>memory</a:t>
            </a:r>
            <a:r>
              <a:rPr lang="it-IT" sz="1600" dirty="0"/>
              <a:t> </a:t>
            </a:r>
            <a:r>
              <a:rPr lang="it-IT" sz="1600" dirty="0" err="1"/>
              <a:t>issues</a:t>
            </a: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EVENT DATASET:</a:t>
            </a:r>
            <a:r>
              <a:rPr lang="it-IT" sz="1600" dirty="0"/>
              <a:t> </a:t>
            </a:r>
            <a:r>
              <a:rPr lang="it-IT" sz="1600" b="1" dirty="0"/>
              <a:t>generation of events </a:t>
            </a:r>
            <a:r>
              <a:rPr lang="it-IT" sz="1600" dirty="0"/>
              <a:t>from the </a:t>
            </a:r>
            <a:r>
              <a:rPr lang="it-IT" sz="1600" dirty="0" err="1"/>
              <a:t>raw</a:t>
            </a:r>
            <a:r>
              <a:rPr lang="it-IT" sz="1600" dirty="0"/>
              <a:t> dataset, </a:t>
            </a:r>
            <a:r>
              <a:rPr lang="it-IT" sz="1600" dirty="0" err="1"/>
              <a:t>splitted</a:t>
            </a:r>
            <a:r>
              <a:rPr lang="it-IT" sz="1600" dirty="0"/>
              <a:t> in 80% for training and 20% for testing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Data </a:t>
            </a:r>
            <a:r>
              <a:rPr lang="it-IT" sz="1600" u="sng" dirty="0" err="1"/>
              <a:t>augmentation</a:t>
            </a:r>
            <a:r>
              <a:rPr lang="it-IT" sz="1600" u="sng" dirty="0"/>
              <a:t>: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considered</a:t>
            </a:r>
            <a:r>
              <a:rPr lang="it-IT" sz="1600" dirty="0"/>
              <a:t> a 0.5s </a:t>
            </a:r>
            <a:r>
              <a:rPr lang="it-IT" sz="1600" b="1" dirty="0"/>
              <a:t>sliding window </a:t>
            </a:r>
            <a:r>
              <a:rPr lang="it-IT" sz="1600" dirty="0"/>
              <a:t>with a 8/30 s of stride, to divide video events </a:t>
            </a:r>
            <a:r>
              <a:rPr lang="it-IT" sz="1600" dirty="0" err="1"/>
              <a:t>into</a:t>
            </a:r>
            <a:r>
              <a:rPr lang="it-IT" sz="1600" dirty="0"/>
              <a:t> </a:t>
            </a:r>
            <a:r>
              <a:rPr lang="it-IT" sz="1600" dirty="0" err="1"/>
              <a:t>chunks</a:t>
            </a:r>
            <a:r>
              <a:rPr lang="it-IT" sz="1600" dirty="0"/>
              <a:t> (dataset </a:t>
            </a:r>
            <a:r>
              <a:rPr lang="it-IT" sz="1600" dirty="0" err="1"/>
              <a:t>augmented</a:t>
            </a:r>
            <a:r>
              <a:rPr lang="it-IT" sz="1600" dirty="0"/>
              <a:t> of a </a:t>
            </a:r>
            <a:r>
              <a:rPr lang="it-IT" sz="1600" dirty="0" err="1"/>
              <a:t>factor</a:t>
            </a:r>
            <a:r>
              <a:rPr lang="it-IT" sz="1600" dirty="0"/>
              <a:t> 3), </a:t>
            </a:r>
            <a:r>
              <a:rPr lang="it-IT" sz="1600" dirty="0" err="1"/>
              <a:t>where</a:t>
            </a:r>
            <a:r>
              <a:rPr lang="it-IT" sz="1600" dirty="0"/>
              <a:t> </a:t>
            </a:r>
            <a:r>
              <a:rPr lang="it-IT" sz="1600" dirty="0" err="1"/>
              <a:t>each</a:t>
            </a:r>
            <a:r>
              <a:rPr lang="it-IT" sz="1600" dirty="0"/>
              <a:t> </a:t>
            </a:r>
            <a:r>
              <a:rPr lang="it-IT" sz="1600" dirty="0" err="1"/>
              <a:t>chunk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labeled</a:t>
            </a:r>
            <a:r>
              <a:rPr lang="it-IT" sz="1600" dirty="0"/>
              <a:t> with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 </a:t>
            </a:r>
            <a:r>
              <a:rPr lang="it-IT" sz="1600" dirty="0" err="1"/>
              <a:t>values</a:t>
            </a:r>
            <a:r>
              <a:rPr lang="it-IT" sz="1600" dirty="0"/>
              <a:t> of </a:t>
            </a:r>
            <a:r>
              <a:rPr lang="it-IT" sz="1600" dirty="0" err="1"/>
              <a:t>its</a:t>
            </a:r>
            <a:r>
              <a:rPr lang="it-IT" sz="1600" dirty="0"/>
              <a:t> last frame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CHUNKED DATASET:</a:t>
            </a:r>
            <a:r>
              <a:rPr lang="it-IT" sz="1600" dirty="0"/>
              <a:t> after data </a:t>
            </a:r>
            <a:r>
              <a:rPr lang="it-IT" sz="1600" dirty="0" err="1"/>
              <a:t>augmentation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obtained</a:t>
            </a:r>
            <a:r>
              <a:rPr lang="it-IT" sz="1600" dirty="0"/>
              <a:t> 883 </a:t>
            </a:r>
            <a:r>
              <a:rPr lang="it-IT" sz="1600" dirty="0" err="1"/>
              <a:t>examples</a:t>
            </a:r>
            <a:r>
              <a:rPr lang="it-IT" sz="1600" dirty="0"/>
              <a:t> for the training and 206 </a:t>
            </a:r>
            <a:r>
              <a:rPr lang="it-IT" sz="1600" dirty="0" err="1"/>
              <a:t>examples</a:t>
            </a:r>
            <a:r>
              <a:rPr lang="it-IT" sz="1600" dirty="0"/>
              <a:t> for testing </a:t>
            </a:r>
            <a:endParaRPr lang="it-IT" sz="1600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Scaling of labels: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scaled</a:t>
            </a:r>
            <a:r>
              <a:rPr lang="it-IT" sz="1600" dirty="0"/>
              <a:t> labels (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originally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in range -10 to 10) to be </a:t>
            </a:r>
            <a:r>
              <a:rPr lang="it-IT" sz="1600" b="1" dirty="0"/>
              <a:t>[-1 ; 1]</a:t>
            </a:r>
            <a:endParaRPr lang="it-IT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u="sng" dirty="0"/>
              <a:t>Data </a:t>
            </a:r>
            <a:r>
              <a:rPr lang="it-IT" sz="1600" u="sng" dirty="0" err="1"/>
              <a:t>standardization</a:t>
            </a:r>
            <a:r>
              <a:rPr lang="it-IT" sz="1600" u="sng" dirty="0"/>
              <a:t>: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calculate</a:t>
            </a:r>
            <a:r>
              <a:rPr lang="it-IT" sz="1600" dirty="0"/>
              <a:t> </a:t>
            </a:r>
            <a:r>
              <a:rPr lang="it-IT" sz="1600" dirty="0" err="1"/>
              <a:t>mean</a:t>
            </a:r>
            <a:r>
              <a:rPr lang="it-IT" sz="1600" dirty="0"/>
              <a:t> and standard </a:t>
            </a:r>
            <a:r>
              <a:rPr lang="it-IT" sz="1600" dirty="0" err="1"/>
              <a:t>deviation</a:t>
            </a:r>
            <a:r>
              <a:rPr lang="it-IT" sz="1600" dirty="0"/>
              <a:t> from training data to </a:t>
            </a:r>
            <a:r>
              <a:rPr lang="it-IT" sz="1600" b="1" dirty="0" err="1"/>
              <a:t>standardize</a:t>
            </a:r>
            <a:r>
              <a:rPr lang="it-IT" sz="1600" b="1" dirty="0"/>
              <a:t> </a:t>
            </a:r>
            <a:r>
              <a:rPr lang="it-IT" sz="1600" b="1" dirty="0" err="1"/>
              <a:t>all</a:t>
            </a:r>
            <a:r>
              <a:rPr lang="it-IT" sz="1600" b="1" dirty="0"/>
              <a:t> the dataset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1879864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21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9281973-1264-17A6-B20A-A77D2467280B}"/>
              </a:ext>
            </a:extLst>
          </p:cNvPr>
          <p:cNvSpPr txBox="1"/>
          <p:nvPr/>
        </p:nvSpPr>
        <p:spPr>
          <a:xfrm>
            <a:off x="457171" y="1464619"/>
            <a:ext cx="8461093" cy="23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600" dirty="0" err="1"/>
              <a:t>Executed</a:t>
            </a:r>
            <a:r>
              <a:rPr lang="it-IT" sz="1600" dirty="0"/>
              <a:t> on computer with the following </a:t>
            </a:r>
            <a:r>
              <a:rPr lang="it-IT" sz="1600" dirty="0" err="1"/>
              <a:t>specifics</a:t>
            </a:r>
            <a:r>
              <a:rPr lang="it-IT" sz="1600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0" i="0" u="none" strike="noStrike" baseline="0" dirty="0"/>
              <a:t>OS: Microsoft Windows 10 Pro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0" i="0" u="none" strike="noStrike" baseline="0" dirty="0"/>
              <a:t>CPU: 11° </a:t>
            </a:r>
            <a:r>
              <a:rPr lang="it-IT" sz="1600" b="0" i="0" u="none" strike="noStrike" baseline="0" dirty="0" err="1"/>
              <a:t>Gen</a:t>
            </a:r>
            <a:r>
              <a:rPr lang="it-IT" sz="1600" b="0" i="0" u="none" strike="noStrike" baseline="0" dirty="0"/>
              <a:t> Intel(R) Core(TM) i9-11900KF @3.5GHz(TBoost 5.1GHz) </a:t>
            </a:r>
            <a:r>
              <a:rPr lang="it-IT" sz="1600" b="0" i="0" u="none" strike="noStrike" baseline="0" dirty="0" err="1"/>
              <a:t>Octa</a:t>
            </a:r>
            <a:r>
              <a:rPr lang="it-IT" sz="1600" b="0" i="0" u="none" strike="noStrike" baseline="0" dirty="0"/>
              <a:t>-Core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0" i="0" u="none" strike="noStrike" baseline="0" dirty="0"/>
              <a:t>GPU: </a:t>
            </a:r>
            <a:r>
              <a:rPr lang="it-IT" sz="1600" b="0" i="0" u="none" strike="noStrike" baseline="0" dirty="0" err="1"/>
              <a:t>GeForce</a:t>
            </a:r>
            <a:r>
              <a:rPr lang="it-IT" sz="1600" b="0" i="0" u="none" strike="noStrike" baseline="0" dirty="0"/>
              <a:t> RTX 3070Ti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0" i="0" u="none" strike="noStrike" baseline="0" dirty="0"/>
              <a:t>RAM: 32GB DDR4 @3600 MHz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0" i="0" u="none" strike="noStrike" baseline="0" dirty="0"/>
              <a:t>MOBO: Asus PRIME Z490-A</a:t>
            </a:r>
            <a:endParaRPr lang="it-IT" sz="16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BE36D1-55CA-3FAA-1F9B-2C31F435C704}"/>
              </a:ext>
            </a:extLst>
          </p:cNvPr>
          <p:cNvSpPr txBox="1"/>
          <p:nvPr/>
        </p:nvSpPr>
        <p:spPr>
          <a:xfrm>
            <a:off x="457171" y="3857333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Training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configuration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11CFCB7-333F-E60B-0F07-F93588114612}"/>
              </a:ext>
            </a:extLst>
          </p:cNvPr>
          <p:cNvSpPr txBox="1"/>
          <p:nvPr/>
        </p:nvSpPr>
        <p:spPr>
          <a:xfrm>
            <a:off x="457171" y="4234721"/>
            <a:ext cx="8461093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1" u="sng" dirty="0"/>
              <a:t>Dataset:</a:t>
            </a:r>
            <a:r>
              <a:rPr lang="it-IT" sz="1600" i="1" dirty="0"/>
              <a:t> </a:t>
            </a:r>
            <a:r>
              <a:rPr lang="it-IT" sz="1600" dirty="0" err="1"/>
              <a:t>chunked</a:t>
            </a:r>
            <a:r>
              <a:rPr lang="it-IT" sz="1600" dirty="0"/>
              <a:t> dataset</a:t>
            </a:r>
            <a:endParaRPr lang="it-IT" sz="1600" i="1" u="sng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1" u="sng" dirty="0" err="1"/>
              <a:t>Epochs</a:t>
            </a:r>
            <a:r>
              <a:rPr lang="it-IT" sz="1600" dirty="0"/>
              <a:t>: </a:t>
            </a:r>
            <a:r>
              <a:rPr lang="it-IT" sz="1600" b="1" dirty="0"/>
              <a:t>100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1" u="sng" dirty="0"/>
              <a:t>Batch size</a:t>
            </a:r>
            <a:r>
              <a:rPr lang="it-IT" sz="1600" dirty="0"/>
              <a:t>: </a:t>
            </a:r>
            <a:r>
              <a:rPr lang="it-IT" sz="1600" b="1" dirty="0"/>
              <a:t>32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1" u="sng" dirty="0" err="1"/>
              <a:t>Optimizer</a:t>
            </a:r>
            <a:r>
              <a:rPr lang="it-IT" sz="1600" dirty="0"/>
              <a:t>: </a:t>
            </a:r>
            <a:r>
              <a:rPr lang="it-IT" sz="1600" b="1" dirty="0" err="1"/>
              <a:t>AdamW</a:t>
            </a:r>
            <a:r>
              <a:rPr lang="it-IT" sz="1600" b="1" dirty="0"/>
              <a:t> </a:t>
            </a:r>
            <a:r>
              <a:rPr lang="it-IT" sz="1600" dirty="0"/>
              <a:t>(with 0.001 of learning rate) </a:t>
            </a:r>
            <a:endParaRPr lang="it-IT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1" u="sng" dirty="0"/>
              <a:t>Criterion:</a:t>
            </a:r>
            <a:r>
              <a:rPr lang="it-IT" sz="1600" dirty="0"/>
              <a:t> </a:t>
            </a:r>
            <a:r>
              <a:rPr lang="it-IT" sz="1600" b="1" dirty="0" err="1"/>
              <a:t>BETLoss</a:t>
            </a:r>
            <a:r>
              <a:rPr lang="it-IT" sz="1600" b="1" dirty="0"/>
              <a:t> </a:t>
            </a:r>
            <a:r>
              <a:rPr lang="it-IT" sz="1600" dirty="0"/>
              <a:t>(</a:t>
            </a:r>
            <a:r>
              <a:rPr lang="it-IT" sz="1600" dirty="0" err="1"/>
              <a:t>which</a:t>
            </a:r>
            <a:r>
              <a:rPr lang="it-IT" sz="1600" dirty="0"/>
              <a:t> combine the </a:t>
            </a:r>
            <a:r>
              <a:rPr lang="it-IT" sz="1600" dirty="0" err="1"/>
              <a:t>independent</a:t>
            </a:r>
            <a:r>
              <a:rPr lang="it-IT" sz="1600" dirty="0"/>
              <a:t> </a:t>
            </a:r>
            <a:r>
              <a:rPr lang="it-IT" sz="1600" dirty="0" err="1"/>
              <a:t>losses</a:t>
            </a:r>
            <a:r>
              <a:rPr lang="it-IT" sz="1600" dirty="0"/>
              <a:t> of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), i.e.</a:t>
            </a:r>
            <a:br>
              <a:rPr lang="it-IT" sz="1600" dirty="0"/>
            </a:br>
            <a:r>
              <a:rPr lang="it-IT" sz="1600" dirty="0"/>
              <a:t>		    </a:t>
            </a:r>
            <a:r>
              <a:rPr lang="it-IT" sz="1600" dirty="0" err="1"/>
              <a:t>BETLoss</a:t>
            </a:r>
            <a:r>
              <a:rPr lang="it-IT" sz="1600" dirty="0"/>
              <a:t> = </a:t>
            </a:r>
            <a:r>
              <a:rPr lang="el-GR" sz="1600" dirty="0"/>
              <a:t>α</a:t>
            </a:r>
            <a:r>
              <a:rPr lang="it-IT" sz="1600" dirty="0"/>
              <a:t>*</a:t>
            </a:r>
            <a:r>
              <a:rPr lang="it-IT" sz="1600" dirty="0" err="1"/>
              <a:t>valence</a:t>
            </a:r>
            <a:r>
              <a:rPr lang="it-IT" sz="1600" dirty="0"/>
              <a:t> </a:t>
            </a:r>
            <a:r>
              <a:rPr lang="it-IT" sz="1600" dirty="0" err="1"/>
              <a:t>loss</a:t>
            </a:r>
            <a:r>
              <a:rPr lang="it-IT" sz="1600" dirty="0"/>
              <a:t> + </a:t>
            </a:r>
            <a:r>
              <a:rPr lang="el-GR" sz="1600" dirty="0"/>
              <a:t>β</a:t>
            </a:r>
            <a:r>
              <a:rPr lang="it-IT" sz="1600" dirty="0"/>
              <a:t>*</a:t>
            </a:r>
            <a:r>
              <a:rPr lang="it-IT" sz="1600" dirty="0" err="1"/>
              <a:t>arousal</a:t>
            </a:r>
            <a:r>
              <a:rPr lang="it-IT" sz="1600" dirty="0"/>
              <a:t> </a:t>
            </a:r>
            <a:r>
              <a:rPr lang="it-IT" sz="1600" dirty="0" err="1"/>
              <a:t>loss</a:t>
            </a:r>
            <a:endParaRPr lang="it-IT" sz="1600" b="1" i="1" u="sng" dirty="0"/>
          </a:p>
        </p:txBody>
      </p:sp>
    </p:spTree>
    <p:extLst>
      <p:ext uri="{BB962C8B-B14F-4D97-AF65-F5344CB8AC3E}">
        <p14:creationId xmlns:p14="http://schemas.microsoft.com/office/powerpoint/2010/main" val="842079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BETLoss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: RMSE (Root-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Mean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-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Square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Error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5B18262-776D-50D8-AFF0-17615B75DBA9}"/>
              </a:ext>
            </a:extLst>
          </p:cNvPr>
          <p:cNvSpPr txBox="1"/>
          <p:nvPr/>
        </p:nvSpPr>
        <p:spPr>
          <a:xfrm>
            <a:off x="457172" y="1912679"/>
            <a:ext cx="8199148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it-IT" sz="1600" i="0" strike="noStrike" baseline="0" dirty="0"/>
              <a:t>Three </a:t>
            </a:r>
            <a:r>
              <a:rPr lang="it-IT" sz="1600" i="0" strike="noStrike" baseline="0" dirty="0" err="1"/>
              <a:t>experiments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using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BETLoss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equipped</a:t>
            </a:r>
            <a:r>
              <a:rPr lang="it-IT" sz="1600" i="0" strike="noStrike" baseline="0" dirty="0"/>
              <a:t> with </a:t>
            </a:r>
            <a:r>
              <a:rPr lang="it-IT" sz="1600" dirty="0"/>
              <a:t>the </a:t>
            </a:r>
            <a:r>
              <a:rPr lang="it-IT" sz="1600" b="1" i="0" strike="noStrike" baseline="0" dirty="0"/>
              <a:t>RMSE Loss</a:t>
            </a:r>
            <a:r>
              <a:rPr lang="it-IT" sz="1600" i="0" strike="noStrike" baseline="0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representative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bin </a:t>
            </a:r>
            <a:r>
              <a:rPr lang="it-IT" sz="1600" dirty="0" err="1"/>
              <a:t>accumulative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past</a:t>
            </a:r>
            <a:r>
              <a:rPr lang="it-IT" sz="1600" dirty="0"/>
              <a:t> </a:t>
            </a:r>
            <a:r>
              <a:rPr lang="it-IT" sz="1600" dirty="0" err="1"/>
              <a:t>accumulative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568504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23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BETLoss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: WMSE (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Weighted-Mean-Square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Error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5B18262-776D-50D8-AFF0-17615B75DBA9}"/>
              </a:ext>
            </a:extLst>
          </p:cNvPr>
          <p:cNvSpPr txBox="1"/>
          <p:nvPr/>
        </p:nvSpPr>
        <p:spPr>
          <a:xfrm>
            <a:off x="457172" y="1912679"/>
            <a:ext cx="8199148" cy="263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Since</a:t>
            </a:r>
            <a:r>
              <a:rPr lang="it-IT" sz="1600" i="0" strike="noStrike" baseline="0" dirty="0"/>
              <a:t> the </a:t>
            </a:r>
            <a:r>
              <a:rPr lang="it-IT" sz="1600" i="0" strike="noStrike" baseline="0" dirty="0" err="1"/>
              <a:t>distribution</a:t>
            </a:r>
            <a:r>
              <a:rPr lang="it-IT" sz="1600" i="0" strike="noStrike" baseline="0" dirty="0"/>
              <a:t> of the data in AFEW-VA </a:t>
            </a:r>
            <a:r>
              <a:rPr lang="it-IT" sz="1600" i="0" strike="noStrike" baseline="0" dirty="0" err="1"/>
              <a:t>is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very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unbalanced</a:t>
            </a:r>
            <a:r>
              <a:rPr lang="it-IT" sz="1600" dirty="0"/>
              <a:t>,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equipped</a:t>
            </a:r>
            <a:r>
              <a:rPr lang="it-IT" sz="1600" dirty="0"/>
              <a:t> the </a:t>
            </a:r>
            <a:r>
              <a:rPr lang="it-IT" sz="1600" dirty="0" err="1"/>
              <a:t>BETLoss</a:t>
            </a:r>
            <a:r>
              <a:rPr lang="it-IT" sz="1600" dirty="0"/>
              <a:t> with a </a:t>
            </a:r>
            <a:r>
              <a:rPr lang="it-IT" sz="1600" dirty="0" err="1"/>
              <a:t>weighted</a:t>
            </a:r>
            <a:r>
              <a:rPr lang="it-IT" sz="1600" dirty="0"/>
              <a:t> MSE Loss </a:t>
            </a:r>
            <a:r>
              <a:rPr lang="it-IT" sz="1600" dirty="0" err="1"/>
              <a:t>that</a:t>
            </a:r>
            <a:r>
              <a:rPr lang="it-IT" sz="1600" dirty="0"/>
              <a:t> </a:t>
            </a:r>
            <a:r>
              <a:rPr lang="it-IT" sz="1600" dirty="0" err="1"/>
              <a:t>gives</a:t>
            </a:r>
            <a:r>
              <a:rPr lang="it-IT" sz="1600" dirty="0"/>
              <a:t> to </a:t>
            </a:r>
            <a:r>
              <a:rPr lang="it-IT" sz="1600" dirty="0" err="1"/>
              <a:t>each</a:t>
            </a:r>
            <a:r>
              <a:rPr lang="it-IT" sz="1600" dirty="0"/>
              <a:t> </a:t>
            </a:r>
            <a:r>
              <a:rPr lang="it-IT" sz="1600" dirty="0" err="1"/>
              <a:t>example</a:t>
            </a:r>
            <a:r>
              <a:rPr lang="it-IT" sz="1600" dirty="0"/>
              <a:t> a weight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the inverse of the frequency of </a:t>
            </a:r>
            <a:r>
              <a:rPr lang="it-IT" sz="1600" dirty="0" err="1"/>
              <a:t>its</a:t>
            </a:r>
            <a:r>
              <a:rPr lang="it-IT" sz="1600" dirty="0"/>
              <a:t> class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/>
              <a:t>Three </a:t>
            </a:r>
            <a:r>
              <a:rPr lang="it-IT" sz="1600" i="0" strike="noStrike" baseline="0" dirty="0" err="1"/>
              <a:t>experiments</a:t>
            </a:r>
            <a:r>
              <a:rPr lang="it-IT" sz="1600" i="0" strike="noStrike" baseline="0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representative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bin </a:t>
            </a:r>
            <a:r>
              <a:rPr lang="it-IT" sz="1600" dirty="0" err="1"/>
              <a:t>accumulative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With </a:t>
            </a:r>
            <a:r>
              <a:rPr lang="it-IT" sz="1600" dirty="0" err="1"/>
              <a:t>past</a:t>
            </a:r>
            <a:r>
              <a:rPr lang="it-IT" sz="1600" dirty="0"/>
              <a:t> </a:t>
            </a:r>
            <a:r>
              <a:rPr lang="it-IT" sz="1600" dirty="0" err="1"/>
              <a:t>accumulative</a:t>
            </a:r>
            <a:r>
              <a:rPr lang="it-IT" sz="1600" dirty="0"/>
              <a:t> </a:t>
            </a:r>
            <a:r>
              <a:rPr lang="it-IT" sz="1600" dirty="0" err="1"/>
              <a:t>voxelization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592757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No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RMSE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i="0" strike="noStrike" baseline="0" dirty="0" err="1"/>
              <a:t>Triplet</a:t>
            </a:r>
            <a:r>
              <a:rPr lang="it-IT" sz="1600" b="1" i="0" strike="noStrike" baseline="0" dirty="0"/>
              <a:t> Loss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i="0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900222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25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No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RMSE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i="0" strike="noStrike" baseline="0" dirty="0" err="1"/>
              <a:t>Binary</a:t>
            </a:r>
            <a:r>
              <a:rPr lang="it-IT" sz="1600" b="1" i="0" strike="noStrike" baseline="0" dirty="0"/>
              <a:t> Cross </a:t>
            </a:r>
            <a:r>
              <a:rPr lang="it-IT" sz="1600" b="1" i="0" strike="noStrike" baseline="0" dirty="0" err="1"/>
              <a:t>Entropy</a:t>
            </a:r>
            <a:r>
              <a:rPr lang="it-IT" sz="1600" b="1" i="0" strike="noStrike" baseline="0" dirty="0"/>
              <a:t>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i="0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38449956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26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No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RMSE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dirty="0" err="1"/>
              <a:t>Triplet</a:t>
            </a:r>
            <a:r>
              <a:rPr lang="it-IT" sz="1600" b="1" dirty="0"/>
              <a:t> Loss </a:t>
            </a:r>
            <a:r>
              <a:rPr lang="it-IT" sz="1600" dirty="0"/>
              <a:t>and </a:t>
            </a:r>
            <a:r>
              <a:rPr lang="it-IT" sz="1600" b="1" i="0" strike="noStrike" baseline="0" dirty="0" err="1"/>
              <a:t>Binary</a:t>
            </a:r>
            <a:r>
              <a:rPr lang="it-IT" sz="1600" b="1" i="0" strike="noStrike" baseline="0" dirty="0"/>
              <a:t> Cross </a:t>
            </a:r>
            <a:r>
              <a:rPr lang="it-IT" sz="1600" b="1" i="0" strike="noStrike" baseline="0" dirty="0" err="1"/>
              <a:t>Entropy</a:t>
            </a:r>
            <a:r>
              <a:rPr lang="it-IT" sz="1600" b="1" i="0" strike="noStrike" baseline="0" dirty="0"/>
              <a:t>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i="0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3455584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27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Bin-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level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WMSE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i="0" strike="noStrike" baseline="0" dirty="0" err="1"/>
              <a:t>Triplet</a:t>
            </a:r>
            <a:r>
              <a:rPr lang="it-IT" sz="1600" b="1" i="0" strike="noStrike" baseline="0" dirty="0"/>
              <a:t> Loss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i="0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1735837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28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Bin-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level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WMSE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42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i="0" strike="noStrike" baseline="0" dirty="0" err="1"/>
              <a:t>Binary</a:t>
            </a:r>
            <a:r>
              <a:rPr lang="it-IT" sz="1600" b="1" i="0" strike="noStrike" baseline="0" dirty="0"/>
              <a:t> Cross </a:t>
            </a:r>
            <a:r>
              <a:rPr lang="it-IT" sz="1600" b="1" i="0" strike="noStrike" baseline="0" dirty="0" err="1"/>
              <a:t>Entropy</a:t>
            </a:r>
            <a:r>
              <a:rPr lang="it-IT" sz="1600" b="1" i="0" strike="noStrike" baseline="0" dirty="0"/>
              <a:t>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</p:txBody>
      </p:sp>
    </p:spTree>
    <p:extLst>
      <p:ext uri="{BB962C8B-B14F-4D97-AF65-F5344CB8AC3E}">
        <p14:creationId xmlns:p14="http://schemas.microsoft.com/office/powerpoint/2010/main" val="1859926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29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Bin-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level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voxel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accumulation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with WMSE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criterion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0B7C11-16D8-48F1-1B85-7AA58CEED49E}"/>
              </a:ext>
            </a:extLst>
          </p:cNvPr>
          <p:cNvSpPr txBox="1"/>
          <p:nvPr/>
        </p:nvSpPr>
        <p:spPr>
          <a:xfrm>
            <a:off x="457172" y="1912679"/>
            <a:ext cx="8199148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i="0" strike="noStrike" baseline="0" dirty="0" err="1"/>
              <a:t>Add</a:t>
            </a:r>
            <a:r>
              <a:rPr lang="it-IT" sz="1600" i="0" strike="noStrike" baseline="0" dirty="0"/>
              <a:t> a </a:t>
            </a:r>
            <a:r>
              <a:rPr lang="it-IT" sz="1600" b="1" dirty="0" err="1"/>
              <a:t>Triplet</a:t>
            </a:r>
            <a:r>
              <a:rPr lang="it-IT" sz="1600" b="1" dirty="0"/>
              <a:t> Loss </a:t>
            </a:r>
            <a:r>
              <a:rPr lang="it-IT" sz="1600" dirty="0"/>
              <a:t>and </a:t>
            </a:r>
            <a:r>
              <a:rPr lang="it-IT" sz="1600" b="1" i="0" strike="noStrike" baseline="0" dirty="0" err="1"/>
              <a:t>Binary</a:t>
            </a:r>
            <a:r>
              <a:rPr lang="it-IT" sz="1600" b="1" i="0" strike="noStrike" baseline="0" dirty="0"/>
              <a:t> Cross </a:t>
            </a:r>
            <a:r>
              <a:rPr lang="it-IT" sz="1600" b="1" i="0" strike="noStrike" baseline="0" dirty="0" err="1"/>
              <a:t>Entropy</a:t>
            </a:r>
            <a:r>
              <a:rPr lang="it-IT" sz="1600" b="1" i="0" strike="noStrike" baseline="0" dirty="0"/>
              <a:t> </a:t>
            </a:r>
            <a:r>
              <a:rPr lang="it-IT" sz="1600" i="0" strike="noStrike" baseline="0" dirty="0" err="1"/>
              <a:t>as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criterion</a:t>
            </a:r>
            <a:r>
              <a:rPr lang="it-IT" sz="1600" i="0" strike="noStrike" baseline="0" dirty="0"/>
              <a:t> </a:t>
            </a:r>
            <a:r>
              <a:rPr lang="it-IT" sz="1600" i="0" strike="noStrike" baseline="0" dirty="0" err="1"/>
              <a:t>during</a:t>
            </a:r>
            <a:r>
              <a:rPr lang="it-IT" sz="1600" i="0" strike="noStrike" baseline="0" dirty="0"/>
              <a:t> the training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i="0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3474185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Introduction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CBA40FA-CE8B-9B54-1723-3EEA2D57AB0C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 Events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694432E-A6B2-0EF5-BEE9-DF0DA7A391B3}"/>
                  </a:ext>
                </a:extLst>
              </p:cNvPr>
              <p:cNvSpPr txBox="1"/>
              <p:nvPr/>
            </p:nvSpPr>
            <p:spPr>
              <a:xfrm>
                <a:off x="457171" y="1979271"/>
                <a:ext cx="8221162" cy="3747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>
                    <a:sym typeface="Wingdings" panose="05000000000000000000" pitchFamily="2" charset="2"/>
                  </a:rPr>
                  <a:t>Unlike </a:t>
                </a:r>
                <a:r>
                  <a:rPr lang="it-IT" sz="1600" dirty="0" err="1">
                    <a:sym typeface="Wingdings" panose="05000000000000000000" pitchFamily="2" charset="2"/>
                  </a:rPr>
                  <a:t>traditional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cameras</a:t>
                </a:r>
                <a:r>
                  <a:rPr lang="it-IT" sz="1600" dirty="0">
                    <a:sym typeface="Wingdings" panose="05000000000000000000" pitchFamily="2" charset="2"/>
                  </a:rPr>
                  <a:t>, video events </a:t>
                </a:r>
                <a:r>
                  <a:rPr lang="it-IT" sz="1600" dirty="0" err="1">
                    <a:sym typeface="Wingdings" panose="05000000000000000000" pitchFamily="2" charset="2"/>
                  </a:rPr>
                  <a:t>ones</a:t>
                </a:r>
                <a:r>
                  <a:rPr lang="it-IT" sz="1600" dirty="0">
                    <a:sym typeface="Wingdings" panose="05000000000000000000" pitchFamily="2" charset="2"/>
                  </a:rPr>
                  <a:t> work </a:t>
                </a:r>
                <a:r>
                  <a:rPr lang="it-IT" sz="1600" b="1" dirty="0" err="1">
                    <a:sym typeface="Wingdings" panose="05000000000000000000" pitchFamily="2" charset="2"/>
                  </a:rPr>
                  <a:t>asynchronously</a:t>
                </a:r>
                <a:r>
                  <a:rPr lang="it-IT" sz="1600" dirty="0">
                    <a:sym typeface="Wingdings" panose="05000000000000000000" pitchFamily="2" charset="2"/>
                  </a:rPr>
                  <a:t> and </a:t>
                </a:r>
                <a:r>
                  <a:rPr lang="it-IT" sz="1600" dirty="0" err="1">
                    <a:sym typeface="Wingdings" panose="05000000000000000000" pitchFamily="2" charset="2"/>
                  </a:rPr>
                  <a:t>capture</a:t>
                </a:r>
                <a:r>
                  <a:rPr lang="it-IT" sz="1600" dirty="0">
                    <a:sym typeface="Wingdings" panose="05000000000000000000" pitchFamily="2" charset="2"/>
                  </a:rPr>
                  <a:t> the </a:t>
                </a:r>
                <a:r>
                  <a:rPr lang="it-IT" sz="1600" b="1" dirty="0">
                    <a:sym typeface="Wingdings" panose="05000000000000000000" pitchFamily="2" charset="2"/>
                  </a:rPr>
                  <a:t>per-pixel optical </a:t>
                </a:r>
                <a:r>
                  <a:rPr lang="it-IT" sz="1600" b="1" dirty="0" err="1">
                    <a:sym typeface="Wingdings" panose="05000000000000000000" pitchFamily="2" charset="2"/>
                  </a:rPr>
                  <a:t>changes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 err="1">
                    <a:sym typeface="Wingdings" panose="05000000000000000000" pitchFamily="2" charset="2"/>
                  </a:rPr>
                  <a:t>Don’t</a:t>
                </a:r>
                <a:r>
                  <a:rPr lang="it-IT" sz="1600" dirty="0">
                    <a:sym typeface="Wingdings" panose="05000000000000000000" pitchFamily="2" charset="2"/>
                  </a:rPr>
                  <a:t> output frames </a:t>
                </a:r>
                <a:r>
                  <a:rPr lang="it-IT" sz="1600" dirty="0" err="1">
                    <a:sym typeface="Wingdings" panose="05000000000000000000" pitchFamily="2" charset="2"/>
                  </a:rPr>
                  <a:t>but</a:t>
                </a:r>
                <a:r>
                  <a:rPr lang="it-IT" sz="1600" dirty="0">
                    <a:sym typeface="Wingdings" panose="05000000000000000000" pitchFamily="2" charset="2"/>
                  </a:rPr>
                  <a:t> events </a:t>
                </a:r>
                <a:r>
                  <a:rPr lang="en-US" sz="1600" b="0" i="0" u="none" strike="noStrike" baseline="0" dirty="0"/>
                  <a:t>that are single pixel intensity </a:t>
                </a:r>
                <a:r>
                  <a:rPr lang="it-IT" sz="1600" b="0" i="0" u="none" strike="noStrike" baseline="0" dirty="0" err="1"/>
                  <a:t>changes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0" i="0" u="none" strike="noStrike" baseline="0" dirty="0" err="1"/>
                  <a:t>at</a:t>
                </a:r>
                <a:r>
                  <a:rPr lang="it-IT" sz="1600" b="0" i="0" u="none" strike="noStrike" baseline="0" dirty="0"/>
                  <a:t> </a:t>
                </a:r>
                <a:r>
                  <a:rPr lang="it-IT" sz="1600" b="1" i="0" u="none" strike="noStrike" baseline="0" dirty="0" err="1"/>
                  <a:t>microsecond</a:t>
                </a:r>
                <a:r>
                  <a:rPr lang="it-IT" sz="1600" b="1" i="0" u="none" strike="noStrike" baseline="0" dirty="0"/>
                  <a:t> </a:t>
                </a:r>
                <a:r>
                  <a:rPr lang="it-IT" sz="1600" b="1" i="0" u="none" strike="noStrike" baseline="0" dirty="0" err="1"/>
                  <a:t>resolution</a:t>
                </a:r>
                <a:endParaRPr lang="it-IT" sz="1600" b="1" dirty="0"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1600" dirty="0">
                    <a:sym typeface="Wingdings" panose="05000000000000000000" pitchFamily="2" charset="2"/>
                  </a:rPr>
                  <a:t>An 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𝒆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=(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𝒚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𝒕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𝒑</m:t>
                        </m:r>
                      </m:e>
                      <m:sub>
                        <m:r>
                          <a:rPr lang="it-IT" sz="1600" b="1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𝒌</m:t>
                        </m:r>
                      </m:sub>
                    </m:sSub>
                    <m:r>
                      <a:rPr lang="it-IT" sz="1600" b="1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it-IT" sz="1600" b="1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is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triggered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it-IT" sz="1600" dirty="0" err="1">
                    <a:sym typeface="Wingdings" panose="05000000000000000000" pitchFamily="2" charset="2"/>
                  </a:rPr>
                  <a:t>when</a:t>
                </a:r>
                <a:r>
                  <a:rPr lang="it-IT" sz="1600" dirty="0">
                    <a:sym typeface="Wingdings" panose="05000000000000000000" pitchFamily="2" charset="2"/>
                  </a:rPr>
                  <a:t> the </a:t>
                </a:r>
                <a:r>
                  <a:rPr lang="it-IT" sz="1600" dirty="0" err="1">
                    <a:sym typeface="Wingdings" panose="05000000000000000000" pitchFamily="2" charset="2"/>
                  </a:rPr>
                  <a:t>magnitude</a:t>
                </a:r>
                <a:r>
                  <a:rPr lang="it-IT" sz="1600" dirty="0">
                    <a:sym typeface="Wingdings" panose="05000000000000000000" pitchFamily="2" charset="2"/>
                  </a:rPr>
                  <a:t> </a:t>
                </a:r>
                <a:r>
                  <a:rPr lang="en-US" sz="1600" b="0" i="0" u="none" strike="noStrike" baseline="0" dirty="0"/>
                  <a:t>of the log brightness at pixel</a:t>
                </a:r>
                <a:r>
                  <a:rPr lang="en-US" sz="1600" b="0" i="0" u="none" strike="noStrike" dirty="0"/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  <m:r>
                      <a:rPr lang="it-IT" sz="16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𝑦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  <m:r>
                      <a:rPr lang="it-IT" sz="16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en-US" sz="1600" b="0" i="0" u="none" strike="noStrike" baseline="0" dirty="0"/>
                  <a:t> and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e>
                      <m:sub>
                        <m:r>
                          <a:rPr lang="it-IT" sz="16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b="0" i="0" u="none" strike="noStrike" baseline="0" dirty="0"/>
                  <a:t> has changed by more than a threshold </a:t>
                </a:r>
                <a14:m>
                  <m:oMath xmlns:m="http://schemas.openxmlformats.org/officeDocument/2006/math"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it-IT" sz="1600" b="0" i="1" u="none" strike="noStrike" baseline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b="0" i="0" u="none" strike="noStrike" baseline="0" dirty="0"/>
                  <a:t>since the last event at the same pixel</a:t>
                </a:r>
                <a:r>
                  <a:rPr lang="en-US" sz="1600" b="0" i="0" u="none" strike="noStrike" dirty="0"/>
                  <a:t> </a:t>
                </a:r>
              </a:p>
              <a:p>
                <a:pPr>
                  <a:lnSpc>
                    <a:spcPct val="150000"/>
                  </a:lnSpc>
                </a:pPr>
                <a:endParaRPr lang="en-US" sz="1600" b="0" i="0" u="none" strike="noStrike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600" b="1" i="1" smtClean="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− 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𝑳</m:t>
                      </m:r>
                      <m:d>
                        <m:dPr>
                          <m:ctrlPr>
                            <a:rPr lang="pl-PL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 −∆</m:t>
                          </m:r>
                          <m:sSub>
                            <m:sSubPr>
                              <m:ctrlPr>
                                <a:rPr lang="it-IT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  <m:sub>
                              <m:r>
                                <a:rPr lang="pl-PL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e>
                      </m:d>
                      <m:r>
                        <a:rPr lang="pl-PL" sz="1600" b="1" i="1">
                          <a:latin typeface="Cambria Math" panose="02040503050406030204" pitchFamily="18" charset="0"/>
                        </a:rPr>
                        <m:t>≥ </m:t>
                      </m:r>
                      <m:sSub>
                        <m:sSubPr>
                          <m:ctrlPr>
                            <a:rPr lang="it-IT" sz="1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l-PL" sz="1600" b="1" i="1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it-IT" sz="16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pl-PL" sz="1600" b="1" i="1">
                          <a:latin typeface="Cambria Math" panose="02040503050406030204" pitchFamily="18" charset="0"/>
                        </a:rPr>
                        <m:t>𝑪</m:t>
                      </m:r>
                    </m:oMath>
                  </m:oMathPara>
                </a14:m>
                <a:endParaRPr lang="en-US" sz="1600" b="0" i="0" u="none" strike="noStrike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600" b="0" i="0" u="none" strike="noStrike" baseline="0" dirty="0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694432E-A6B2-0EF5-BEE9-DF0DA7A39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79271"/>
                <a:ext cx="8221162" cy="3747436"/>
              </a:xfrm>
              <a:prstGeom prst="rect">
                <a:avLst/>
              </a:prstGeom>
              <a:blipFill>
                <a:blip r:embed="rId3"/>
                <a:stretch>
                  <a:fillRect l="-297" r="-29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0955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30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Experiments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and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B36B8B-9019-5E91-C0A6-FAC7C160DA95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Comparison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graphicFrame>
        <p:nvGraphicFramePr>
          <p:cNvPr id="6" name="Tabella 6">
            <a:extLst>
              <a:ext uri="{FF2B5EF4-FFF2-40B4-BE49-F238E27FC236}">
                <a16:creationId xmlns:a16="http://schemas.microsoft.com/office/drawing/2014/main" id="{7DBC5A0E-08C6-8A63-EC34-0F8AC3989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296522"/>
              </p:ext>
            </p:extLst>
          </p:nvPr>
        </p:nvGraphicFramePr>
        <p:xfrm>
          <a:off x="605718" y="2438400"/>
          <a:ext cx="7932565" cy="1981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86513">
                  <a:extLst>
                    <a:ext uri="{9D8B030D-6E8A-4147-A177-3AD203B41FA5}">
                      <a16:colId xmlns:a16="http://schemas.microsoft.com/office/drawing/2014/main" val="3936882186"/>
                    </a:ext>
                  </a:extLst>
                </a:gridCol>
                <a:gridCol w="1586513">
                  <a:extLst>
                    <a:ext uri="{9D8B030D-6E8A-4147-A177-3AD203B41FA5}">
                      <a16:colId xmlns:a16="http://schemas.microsoft.com/office/drawing/2014/main" val="3067413574"/>
                    </a:ext>
                  </a:extLst>
                </a:gridCol>
                <a:gridCol w="1586513">
                  <a:extLst>
                    <a:ext uri="{9D8B030D-6E8A-4147-A177-3AD203B41FA5}">
                      <a16:colId xmlns:a16="http://schemas.microsoft.com/office/drawing/2014/main" val="3667027450"/>
                    </a:ext>
                  </a:extLst>
                </a:gridCol>
                <a:gridCol w="1586513">
                  <a:extLst>
                    <a:ext uri="{9D8B030D-6E8A-4147-A177-3AD203B41FA5}">
                      <a16:colId xmlns:a16="http://schemas.microsoft.com/office/drawing/2014/main" val="3864265"/>
                    </a:ext>
                  </a:extLst>
                </a:gridCol>
                <a:gridCol w="1586513">
                  <a:extLst>
                    <a:ext uri="{9D8B030D-6E8A-4147-A177-3AD203B41FA5}">
                      <a16:colId xmlns:a16="http://schemas.microsoft.com/office/drawing/2014/main" val="151145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 err="1"/>
                        <a:t>Only</a:t>
                      </a:r>
                      <a:r>
                        <a:rPr lang="it-IT" sz="1400" dirty="0"/>
                        <a:t> base </a:t>
                      </a:r>
                      <a:r>
                        <a:rPr lang="it-IT" sz="1400" dirty="0" err="1"/>
                        <a:t>criterion</a:t>
                      </a:r>
                      <a:endParaRPr lang="it-IT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/>
                        <a:t>With the </a:t>
                      </a:r>
                      <a:r>
                        <a:rPr lang="it-IT" sz="1400" dirty="0" err="1"/>
                        <a:t>addition</a:t>
                      </a:r>
                      <a:r>
                        <a:rPr lang="it-IT" sz="1400" dirty="0"/>
                        <a:t> of </a:t>
                      </a:r>
                      <a:r>
                        <a:rPr lang="it-IT" sz="1400" dirty="0" err="1"/>
                        <a:t>triplet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loss</a:t>
                      </a:r>
                      <a:endParaRPr lang="it-I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/>
                        <a:t>With the </a:t>
                      </a:r>
                      <a:r>
                        <a:rPr lang="it-IT" sz="1400" dirty="0" err="1"/>
                        <a:t>addition</a:t>
                      </a:r>
                      <a:r>
                        <a:rPr lang="it-IT" sz="1400" dirty="0"/>
                        <a:t> of BCE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/>
                        <a:t>With the </a:t>
                      </a:r>
                      <a:r>
                        <a:rPr lang="it-IT" sz="1400" dirty="0" err="1"/>
                        <a:t>addition</a:t>
                      </a:r>
                      <a:r>
                        <a:rPr lang="it-IT" sz="1400" dirty="0"/>
                        <a:t> of </a:t>
                      </a:r>
                      <a:r>
                        <a:rPr lang="it-IT" sz="1400" dirty="0" err="1"/>
                        <a:t>both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triplet</a:t>
                      </a:r>
                      <a:r>
                        <a:rPr lang="it-IT" sz="1400" dirty="0"/>
                        <a:t> and BCE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2100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RMSE</a:t>
                      </a:r>
                      <a:r>
                        <a:rPr lang="it-IT" sz="1400" dirty="0"/>
                        <a:t> (no voxel </a:t>
                      </a:r>
                      <a:r>
                        <a:rPr lang="it-IT" sz="1400" dirty="0" err="1"/>
                        <a:t>accumulation</a:t>
                      </a:r>
                      <a:r>
                        <a:rPr lang="it-IT" sz="1400" dirty="0"/>
                        <a:t>)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4513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WMSE</a:t>
                      </a:r>
                      <a:r>
                        <a:rPr lang="it-IT" sz="1400" dirty="0"/>
                        <a:t> (bin-</a:t>
                      </a:r>
                      <a:r>
                        <a:rPr lang="it-IT" sz="1400" dirty="0" err="1"/>
                        <a:t>level</a:t>
                      </a:r>
                      <a:r>
                        <a:rPr lang="it-IT" sz="1400" dirty="0"/>
                        <a:t> voxel </a:t>
                      </a:r>
                      <a:r>
                        <a:rPr lang="it-IT" sz="1400" dirty="0" err="1"/>
                        <a:t>accumulation</a:t>
                      </a:r>
                      <a:r>
                        <a:rPr lang="it-IT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09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958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31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Qualitative </a:t>
            </a:r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Results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44739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32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Conclusions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38572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C3648D9-6E4E-4032-AAAC-3F7705FCC01A}"/>
              </a:ext>
            </a:extLst>
          </p:cNvPr>
          <p:cNvSpPr txBox="1"/>
          <p:nvPr/>
        </p:nvSpPr>
        <p:spPr>
          <a:xfrm>
            <a:off x="436351" y="1371129"/>
            <a:ext cx="7563918" cy="1707817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="t" anchorCtr="0" compatLnSpc="0">
            <a:spAutoFit/>
          </a:bodyPr>
          <a:lstStyle/>
          <a:p>
            <a:pPr defTabSz="829452" hangingPunct="0"/>
            <a:r>
              <a:rPr lang="it-IT" sz="3600" b="1" dirty="0">
                <a:solidFill>
                  <a:srgbClr val="004C7F"/>
                </a:solidFill>
                <a:latin typeface="Arial"/>
                <a:ea typeface="Droid Sans" pitchFamily="2"/>
                <a:cs typeface="FreeSans" pitchFamily="2"/>
              </a:rPr>
              <a:t>Valence and </a:t>
            </a:r>
            <a:r>
              <a:rPr lang="it-IT" sz="3600" b="1" dirty="0" err="1">
                <a:solidFill>
                  <a:srgbClr val="004C7F"/>
                </a:solidFill>
                <a:latin typeface="Arial"/>
                <a:ea typeface="Droid Sans" pitchFamily="2"/>
                <a:cs typeface="FreeSans" pitchFamily="2"/>
              </a:rPr>
              <a:t>Arousal</a:t>
            </a:r>
            <a:endParaRPr lang="it-IT" sz="3600" b="1" dirty="0">
              <a:solidFill>
                <a:srgbClr val="004C7F"/>
              </a:solidFill>
              <a:latin typeface="Arial"/>
              <a:ea typeface="Droid Sans" pitchFamily="2"/>
              <a:cs typeface="FreeSans" pitchFamily="2"/>
            </a:endParaRPr>
          </a:p>
          <a:p>
            <a:pPr defTabSz="829452" hangingPunct="0"/>
            <a:r>
              <a:rPr lang="it-IT" sz="3600" b="1" dirty="0" err="1">
                <a:solidFill>
                  <a:srgbClr val="004C7F"/>
                </a:solidFill>
                <a:latin typeface="Arial"/>
                <a:cs typeface="Calibri"/>
              </a:rPr>
              <a:t>Estimation</a:t>
            </a:r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 for</a:t>
            </a:r>
            <a:b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</a:br>
            <a:r>
              <a:rPr lang="it-IT" sz="3600" b="1" dirty="0">
                <a:solidFill>
                  <a:srgbClr val="004C7F"/>
                </a:solidFill>
                <a:latin typeface="Arial"/>
                <a:cs typeface="Calibri"/>
              </a:rPr>
              <a:t>Video Events</a:t>
            </a:r>
            <a:endParaRPr lang="it-IT" dirty="0"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84FAE31-B8CA-47D3-A74E-DC4C3EBFFC7B}"/>
              </a:ext>
            </a:extLst>
          </p:cNvPr>
          <p:cNvSpPr txBox="1"/>
          <p:nvPr/>
        </p:nvSpPr>
        <p:spPr>
          <a:xfrm>
            <a:off x="5674324" y="6425274"/>
            <a:ext cx="2298468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1633" b="1" dirty="0">
                <a:solidFill>
                  <a:srgbClr val="FFFFFF"/>
                </a:solidFill>
                <a:latin typeface="Arial" pitchFamily="18"/>
                <a:ea typeface="Droid Sans" pitchFamily="2"/>
                <a:cs typeface="FreeSans" pitchFamily="2"/>
              </a:rPr>
              <a:t>Firenze, 7 Aprile 2023</a:t>
            </a:r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AD2D168F-9FD8-4422-8ED3-C7D508B95660}"/>
              </a:ext>
            </a:extLst>
          </p:cNvPr>
          <p:cNvSpPr txBox="1">
            <a:spLocks/>
          </p:cNvSpPr>
          <p:nvPr/>
        </p:nvSpPr>
        <p:spPr>
          <a:xfrm>
            <a:off x="436351" y="5569417"/>
            <a:ext cx="2311331" cy="11160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Giulia Bertazzini</a:t>
            </a:r>
          </a:p>
          <a:p>
            <a:pPr algn="l"/>
            <a:r>
              <a:rPr lang="it-IT" sz="1600" i="1" dirty="0">
                <a:solidFill>
                  <a:schemeClr val="tx1"/>
                </a:solidFill>
                <a:latin typeface="Arial"/>
                <a:cs typeface="Arial"/>
              </a:rPr>
              <a:t>Niccolò Guiducci</a:t>
            </a:r>
          </a:p>
        </p:txBody>
      </p:sp>
    </p:spTree>
    <p:extLst>
      <p:ext uri="{BB962C8B-B14F-4D97-AF65-F5344CB8AC3E}">
        <p14:creationId xmlns:p14="http://schemas.microsoft.com/office/powerpoint/2010/main" val="18590111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34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7" name="Immagine 6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F2CDD172-1B73-935B-3BE6-A78A053D96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51" b="2531"/>
          <a:stretch/>
        </p:blipFill>
        <p:spPr>
          <a:xfrm>
            <a:off x="2273506" y="794308"/>
            <a:ext cx="4492816" cy="606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88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4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Introduction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CBA40FA-CE8B-9B54-1723-3EEA2D57AB0C}"/>
              </a:ext>
            </a:extLst>
          </p:cNvPr>
          <p:cNvSpPr txBox="1"/>
          <p:nvPr/>
        </p:nvSpPr>
        <p:spPr>
          <a:xfrm>
            <a:off x="391862" y="147216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Valence and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Arousal</a:t>
            </a:r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3" name="Picture 2" descr="Sensors | Free Full-Text | Predicting Emotion with Biosignals: A Comparison  of Classification and Regression Models for Estimating Valence and Arousal  Level Using Wearable Sensors">
            <a:extLst>
              <a:ext uri="{FF2B5EF4-FFF2-40B4-BE49-F238E27FC236}">
                <a16:creationId xmlns:a16="http://schemas.microsoft.com/office/drawing/2014/main" id="{DA5123E7-9E3B-A094-F138-F5685FC37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654" y="3752833"/>
            <a:ext cx="3405140" cy="271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649220-47B6-32C1-A4C7-F03F216916DF}"/>
              </a:ext>
            </a:extLst>
          </p:cNvPr>
          <p:cNvSpPr txBox="1"/>
          <p:nvPr/>
        </p:nvSpPr>
        <p:spPr>
          <a:xfrm>
            <a:off x="457171" y="1979271"/>
            <a:ext cx="8221162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600" dirty="0">
                <a:latin typeface="var(--cxl-lumo-font-secondary)"/>
              </a:rPr>
              <a:t>E</a:t>
            </a:r>
            <a:r>
              <a:rPr lang="en-US" sz="1600" b="0" i="0" dirty="0">
                <a:effectLst/>
                <a:latin typeface="var(--cxl-lumo-font-secondary)"/>
              </a:rPr>
              <a:t>motional experiences can be described by two terms: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var(--cxl-lumo-font-secondary)"/>
              </a:rPr>
              <a:t>VALENCE: </a:t>
            </a:r>
            <a:r>
              <a:rPr lang="en-US" sz="1600" b="0" i="0" dirty="0">
                <a:effectLst/>
                <a:latin typeface="var(--cxl-lumo-font-secondary)"/>
              </a:rPr>
              <a:t>a scale that measures the positive or negative affectivity</a:t>
            </a:r>
            <a:r>
              <a:rPr lang="en-US" sz="1600" dirty="0">
                <a:latin typeface="var(--cxl-lumo-font-secondary)"/>
              </a:rPr>
              <a:t> (so</a:t>
            </a:r>
            <a:r>
              <a:rPr lang="en-US" sz="1600" b="0" i="0" dirty="0">
                <a:effectLst/>
                <a:latin typeface="var(--cxl-lumo-font-secondary)"/>
              </a:rPr>
              <a:t> the pleasantness or unpleasantness of something)</a:t>
            </a:r>
            <a:endParaRPr lang="en-US" sz="1600" b="1" i="0" dirty="0">
              <a:effectLst/>
              <a:latin typeface="var(--cxl-lumo-font-secondary)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var(--cxl-lumo-font-secondary)"/>
              </a:rPr>
              <a:t>AROUSAL: </a:t>
            </a:r>
            <a:r>
              <a:rPr lang="en-US" sz="1600" b="0" i="0" dirty="0">
                <a:effectLst/>
                <a:latin typeface="var(--cxl-lumo-font-secondary)"/>
              </a:rPr>
              <a:t>is a measure of how calming or exciting the information is</a:t>
            </a:r>
            <a:endParaRPr lang="en-US" sz="1600" dirty="0">
              <a:latin typeface="var(--cxl-lumo-font-secondary)"/>
            </a:endParaRPr>
          </a:p>
        </p:txBody>
      </p:sp>
    </p:spTree>
    <p:extLst>
      <p:ext uri="{BB962C8B-B14F-4D97-AF65-F5344CB8AC3E}">
        <p14:creationId xmlns:p14="http://schemas.microsoft.com/office/powerpoint/2010/main" val="107708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5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endParaRPr lang="it-IT" sz="3200" b="1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E0E8036-1E4E-045F-7E78-0D7BEDB70BFD}"/>
              </a:ext>
            </a:extLst>
          </p:cNvPr>
          <p:cNvSpPr txBox="1"/>
          <p:nvPr/>
        </p:nvSpPr>
        <p:spPr>
          <a:xfrm>
            <a:off x="520860" y="1707266"/>
            <a:ext cx="8316411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/>
              <a:t>In </a:t>
            </a:r>
            <a:r>
              <a:rPr lang="it-IT" sz="1600" dirty="0" err="1"/>
              <a:t>order</a:t>
            </a:r>
            <a:r>
              <a:rPr lang="it-IT" sz="1600" dirty="0"/>
              <a:t> to estimate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 on video events, first of </a:t>
            </a:r>
            <a:r>
              <a:rPr lang="it-IT" sz="1600" dirty="0" err="1"/>
              <a:t>all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b="1" dirty="0" err="1"/>
              <a:t>generated</a:t>
            </a:r>
            <a:r>
              <a:rPr lang="it-IT" sz="1600" b="1" dirty="0"/>
              <a:t> the events </a:t>
            </a:r>
            <a:r>
              <a:rPr lang="it-IT" sz="1600" dirty="0" err="1"/>
              <a:t>starting</a:t>
            </a:r>
            <a:r>
              <a:rPr lang="it-IT" sz="1600" dirty="0"/>
              <a:t> from RGB </a:t>
            </a:r>
            <a:r>
              <a:rPr lang="it-IT" sz="1600" dirty="0" err="1"/>
              <a:t>videos</a:t>
            </a:r>
            <a:endParaRPr lang="it-IT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 err="1"/>
              <a:t>Then</a:t>
            </a:r>
            <a:r>
              <a:rPr lang="it-IT" sz="1600" dirty="0"/>
              <a:t>,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b="1" dirty="0" err="1"/>
              <a:t>implemented</a:t>
            </a:r>
            <a:r>
              <a:rPr lang="it-IT" sz="1600" b="1" dirty="0"/>
              <a:t> a model </a:t>
            </a:r>
            <a:r>
              <a:rPr lang="it-IT" sz="1600" dirty="0" err="1"/>
              <a:t>which</a:t>
            </a:r>
            <a:r>
              <a:rPr lang="it-IT" sz="1600" dirty="0"/>
              <a:t> </a:t>
            </a:r>
            <a:r>
              <a:rPr lang="it-IT" sz="1600" dirty="0" err="1"/>
              <a:t>given</a:t>
            </a:r>
            <a:r>
              <a:rPr lang="it-IT" sz="1600" dirty="0"/>
              <a:t> an input video event, </a:t>
            </a:r>
            <a:r>
              <a:rPr lang="it-IT" sz="1600" dirty="0" err="1"/>
              <a:t>it</a:t>
            </a:r>
            <a:r>
              <a:rPr lang="it-IT" sz="1600" dirty="0"/>
              <a:t> </a:t>
            </a:r>
            <a:r>
              <a:rPr lang="it-IT" sz="1600" dirty="0" err="1"/>
              <a:t>returns</a:t>
            </a:r>
            <a:r>
              <a:rPr lang="it-IT" sz="1600" dirty="0"/>
              <a:t> an estimate of </a:t>
            </a:r>
            <a:r>
              <a:rPr lang="it-IT" sz="1600" dirty="0" err="1"/>
              <a:t>valence</a:t>
            </a:r>
            <a:r>
              <a:rPr lang="it-IT" sz="1600" dirty="0"/>
              <a:t> and </a:t>
            </a:r>
            <a:r>
              <a:rPr lang="it-IT" sz="1600" dirty="0" err="1"/>
              <a:t>arousal</a:t>
            </a:r>
            <a:r>
              <a:rPr lang="it-IT" sz="1600" dirty="0"/>
              <a:t> on </a:t>
            </a:r>
            <a:r>
              <a:rPr lang="it-IT" sz="1600" dirty="0" err="1"/>
              <a:t>this</a:t>
            </a:r>
            <a:r>
              <a:rPr lang="it-IT" sz="1600" dirty="0"/>
              <a:t> one  </a:t>
            </a:r>
            <a:r>
              <a:rPr lang="it-IT" sz="1600" b="1" dirty="0"/>
              <a:t> </a:t>
            </a: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6204954-CC17-C0AE-D7CC-61E316AA8D6E}"/>
              </a:ext>
            </a:extLst>
          </p:cNvPr>
          <p:cNvSpPr txBox="1"/>
          <p:nvPr/>
        </p:nvSpPr>
        <p:spPr>
          <a:xfrm>
            <a:off x="457171" y="3917824"/>
            <a:ext cx="7976634" cy="37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Main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Tools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5BF7328-9F09-0135-01A0-B028716B99AE}"/>
              </a:ext>
            </a:extLst>
          </p:cNvPr>
          <p:cNvSpPr txBox="1"/>
          <p:nvPr/>
        </p:nvSpPr>
        <p:spPr>
          <a:xfrm>
            <a:off x="457172" y="4447204"/>
            <a:ext cx="2535894" cy="263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ESIM Simulator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Python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 err="1"/>
              <a:t>PyTorch</a:t>
            </a:r>
            <a:r>
              <a:rPr lang="it-IT" sz="1600" b="1" dirty="0"/>
              <a:t> </a:t>
            </a:r>
            <a:r>
              <a:rPr lang="it-IT" sz="1600" dirty="0"/>
              <a:t>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/>
              <a:t>CUDA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b="1" dirty="0" err="1"/>
              <a:t>TensorBoard</a:t>
            </a:r>
            <a:endParaRPr lang="it-IT" sz="1600" b="1" dirty="0"/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it-IT" sz="1600" dirty="0">
              <a:sym typeface="Wingdings" panose="05000000000000000000" pitchFamily="2" charset="2"/>
            </a:endParaRPr>
          </a:p>
        </p:txBody>
      </p:sp>
      <p:pic>
        <p:nvPicPr>
          <p:cNvPr id="7" name="Picture 2" descr="Python (programming language) - Wikipedia">
            <a:extLst>
              <a:ext uri="{FF2B5EF4-FFF2-40B4-BE49-F238E27FC236}">
                <a16:creationId xmlns:a16="http://schemas.microsoft.com/office/drawing/2014/main" id="{6293309C-93A8-136E-C7CB-339D8E73F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866" y="4260731"/>
            <a:ext cx="812128" cy="8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Facebook and Microsoft launch PyTorch Enterprise Support Program |  VentureBeat">
            <a:extLst>
              <a:ext uri="{FF2B5EF4-FFF2-40B4-BE49-F238E27FC236}">
                <a16:creationId xmlns:a16="http://schemas.microsoft.com/office/drawing/2014/main" id="{F914AA57-AAEF-C00B-2EB1-115A484A7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555" y="5439709"/>
            <a:ext cx="2127381" cy="106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uda · GitHub Topics · GitHub">
            <a:extLst>
              <a:ext uri="{FF2B5EF4-FFF2-40B4-BE49-F238E27FC236}">
                <a16:creationId xmlns:a16="http://schemas.microsoft.com/office/drawing/2014/main" id="{E5CBAE6A-6344-A51B-6AE3-94AC08820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8" t="9069" r="27442" b="8760"/>
          <a:stretch/>
        </p:blipFill>
        <p:spPr bwMode="auto">
          <a:xfrm>
            <a:off x="5882986" y="3532898"/>
            <a:ext cx="1392865" cy="149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ensorBoard | TensorFlow">
            <a:extLst>
              <a:ext uri="{FF2B5EF4-FFF2-40B4-BE49-F238E27FC236}">
                <a16:creationId xmlns:a16="http://schemas.microsoft.com/office/drawing/2014/main" id="{BC940313-FE62-85E2-795B-AC00827F9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18" y="4738335"/>
            <a:ext cx="2388782" cy="134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84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6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Dataset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AFEW-VA Dataset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33F710D-DDDF-FC42-6671-64F41F0B4D36}"/>
              </a:ext>
            </a:extLst>
          </p:cNvPr>
          <p:cNvSpPr txBox="1"/>
          <p:nvPr/>
        </p:nvSpPr>
        <p:spPr>
          <a:xfrm>
            <a:off x="457171" y="1979271"/>
            <a:ext cx="8221162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Collection of </a:t>
            </a:r>
            <a:r>
              <a:rPr lang="en-US" sz="1600" b="1" dirty="0"/>
              <a:t>600 RGB videos </a:t>
            </a:r>
            <a:r>
              <a:rPr lang="en-US" sz="1600" dirty="0"/>
              <a:t>extracted from features films</a:t>
            </a:r>
            <a:endParaRPr lang="en-US" sz="1600" dirty="0">
              <a:solidFill>
                <a:srgbClr val="222222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22222"/>
                </a:solidFill>
              </a:rPr>
              <a:t>Each video contains 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per-frame annotations levels of valence and arousal </a:t>
            </a:r>
            <a:r>
              <a:rPr lang="en-US" sz="1600" dirty="0">
                <a:solidFill>
                  <a:srgbClr val="222222"/>
                </a:solidFill>
              </a:rPr>
              <a:t>(which are discrete values in the </a:t>
            </a:r>
            <a:r>
              <a:rPr lang="en-US" sz="1600" b="1" dirty="0">
                <a:solidFill>
                  <a:srgbClr val="222222"/>
                </a:solidFill>
              </a:rPr>
              <a:t>range of -10 to 10</a:t>
            </a:r>
            <a:r>
              <a:rPr lang="en-US" sz="1600" dirty="0">
                <a:solidFill>
                  <a:srgbClr val="222222"/>
                </a:solidFill>
              </a:rPr>
              <a:t>)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,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</a:rPr>
              <a:t> along with </a:t>
            </a:r>
            <a:r>
              <a:rPr lang="en-US" sz="1600" b="1" i="0" u="none" strike="noStrike" dirty="0">
                <a:solidFill>
                  <a:srgbClr val="222222"/>
                </a:solidFill>
                <a:effectLst/>
              </a:rPr>
              <a:t>per-frame annotations of 68 facial landmarks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Videos range from around 10 frames to longer clips (more than 120 frames); in total, there are 30,000 frames in the entire dataset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802CC6E-945B-6CF4-51BE-AC65312C3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06" y="4140677"/>
            <a:ext cx="4910593" cy="232571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76C3B4B-F527-852F-25E2-397C0BB92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84" y="3668698"/>
            <a:ext cx="2720259" cy="254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3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7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D53509F-4194-AB4B-B5D5-78D5E22740E3}"/>
              </a:ext>
            </a:extLst>
          </p:cNvPr>
          <p:cNvSpPr txBox="1"/>
          <p:nvPr/>
        </p:nvSpPr>
        <p:spPr>
          <a:xfrm>
            <a:off x="457171" y="1979271"/>
            <a:ext cx="8221162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First of all, we </a:t>
            </a:r>
            <a:r>
              <a:rPr lang="en-US" sz="1600" b="1" dirty="0"/>
              <a:t>cropped each frame </a:t>
            </a:r>
            <a:r>
              <a:rPr lang="en-US" sz="1600" dirty="0"/>
              <a:t>of the RGB videos around the subject’s face (thanks to the facial landmarks provided by AFEW-VA dataset) to make them squared of </a:t>
            </a:r>
            <a:r>
              <a:rPr lang="en-US" sz="1600" b="1" dirty="0"/>
              <a:t>size 200x200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After that, we also applied an </a:t>
            </a:r>
            <a:r>
              <a:rPr lang="en-US" sz="1600" b="1" dirty="0"/>
              <a:t>image rotation </a:t>
            </a:r>
            <a:r>
              <a:rPr lang="en-US" sz="1600" dirty="0"/>
              <a:t>on each cropped frame in order to make all the faces in the dataset oriented in the same way, i.e. faced to the camera</a:t>
            </a:r>
          </a:p>
        </p:txBody>
      </p:sp>
      <p:grpSp>
        <p:nvGrpSpPr>
          <p:cNvPr id="46" name="Gruppo 45">
            <a:extLst>
              <a:ext uri="{FF2B5EF4-FFF2-40B4-BE49-F238E27FC236}">
                <a16:creationId xmlns:a16="http://schemas.microsoft.com/office/drawing/2014/main" id="{BF843961-313B-2312-FA51-65F5A00D60E3}"/>
              </a:ext>
            </a:extLst>
          </p:cNvPr>
          <p:cNvGrpSpPr/>
          <p:nvPr/>
        </p:nvGrpSpPr>
        <p:grpSpPr>
          <a:xfrm>
            <a:off x="1608473" y="3833629"/>
            <a:ext cx="5726520" cy="2675294"/>
            <a:chOff x="1540833" y="3791099"/>
            <a:chExt cx="5726520" cy="2675294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7E659B1-8E73-9EBE-EC52-2534A85C02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0833" y="3791099"/>
              <a:ext cx="2729024" cy="2183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DEEEF52-D7FA-A5BF-8DD6-60205F16BB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6388" y="4476235"/>
              <a:ext cx="758062" cy="758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Freccia a destra 40">
              <a:extLst>
                <a:ext uri="{FF2B5EF4-FFF2-40B4-BE49-F238E27FC236}">
                  <a16:creationId xmlns:a16="http://schemas.microsoft.com/office/drawing/2014/main" id="{FD1A3F06-DBDA-D2D6-26C1-CDA45D4DEA38}"/>
                </a:ext>
              </a:extLst>
            </p:cNvPr>
            <p:cNvSpPr/>
            <p:nvPr/>
          </p:nvSpPr>
          <p:spPr>
            <a:xfrm>
              <a:off x="4787310" y="4476235"/>
              <a:ext cx="608713" cy="812946"/>
            </a:xfrm>
            <a:prstGeom prst="rightArrow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C5B9193A-0926-E5B1-35B7-CB9CC5656B58}"/>
                </a:ext>
              </a:extLst>
            </p:cNvPr>
            <p:cNvSpPr/>
            <p:nvPr/>
          </p:nvSpPr>
          <p:spPr>
            <a:xfrm>
              <a:off x="1540833" y="3801731"/>
              <a:ext cx="2729024" cy="218321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CC103C87-C333-83B6-A8B2-D204CF6460BC}"/>
                </a:ext>
              </a:extLst>
            </p:cNvPr>
            <p:cNvSpPr/>
            <p:nvPr/>
          </p:nvSpPr>
          <p:spPr>
            <a:xfrm>
              <a:off x="5836388" y="4476236"/>
              <a:ext cx="758062" cy="758061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4" name="CasellaDiTesto 43">
              <a:extLst>
                <a:ext uri="{FF2B5EF4-FFF2-40B4-BE49-F238E27FC236}">
                  <a16:creationId xmlns:a16="http://schemas.microsoft.com/office/drawing/2014/main" id="{77F3DCF2-294C-9206-2068-FA061E597C97}"/>
                </a:ext>
              </a:extLst>
            </p:cNvPr>
            <p:cNvSpPr txBox="1"/>
            <p:nvPr/>
          </p:nvSpPr>
          <p:spPr>
            <a:xfrm>
              <a:off x="2046332" y="6127839"/>
              <a:ext cx="23338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b="1" dirty="0">
                  <a:solidFill>
                    <a:srgbClr val="FF0000"/>
                  </a:solidFill>
                </a:rPr>
                <a:t>ORIGINAL FRAME</a:t>
              </a:r>
            </a:p>
          </p:txBody>
        </p:sp>
        <p:sp>
          <p:nvSpPr>
            <p:cNvPr id="45" name="CasellaDiTesto 44">
              <a:extLst>
                <a:ext uri="{FF2B5EF4-FFF2-40B4-BE49-F238E27FC236}">
                  <a16:creationId xmlns:a16="http://schemas.microsoft.com/office/drawing/2014/main" id="{96A4A957-3779-E4AE-B6F4-88C2E1A75857}"/>
                </a:ext>
              </a:extLst>
            </p:cNvPr>
            <p:cNvSpPr txBox="1"/>
            <p:nvPr/>
          </p:nvSpPr>
          <p:spPr>
            <a:xfrm>
              <a:off x="5260949" y="5385836"/>
              <a:ext cx="20064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600" b="1" dirty="0">
                  <a:solidFill>
                    <a:srgbClr val="00B0F0"/>
                  </a:solidFill>
                </a:rPr>
                <a:t>CROPPED AND </a:t>
              </a:r>
              <a:br>
                <a:rPr lang="it-IT" sz="1600" b="1" dirty="0">
                  <a:solidFill>
                    <a:srgbClr val="00B0F0"/>
                  </a:solidFill>
                </a:rPr>
              </a:br>
              <a:r>
                <a:rPr lang="it-IT" sz="1600" b="1" dirty="0">
                  <a:solidFill>
                    <a:srgbClr val="00B0F0"/>
                  </a:solidFill>
                </a:rPr>
                <a:t>ROTATED FRAME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957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8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ED53509F-4194-AB4B-B5D5-78D5E22740E3}"/>
                  </a:ext>
                </a:extLst>
              </p:cNvPr>
              <p:cNvSpPr txBox="1"/>
              <p:nvPr/>
            </p:nvSpPr>
            <p:spPr>
              <a:xfrm>
                <a:off x="457171" y="1979271"/>
                <a:ext cx="8221162" cy="227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Since the goal was to estimate VA on video events and AFEW-VA dataset contains RGB video, we generated synthetic events for each video, through the </a:t>
                </a:r>
                <a:r>
                  <a:rPr lang="en-US" sz="1600" b="1" dirty="0"/>
                  <a:t>ESIM Simulator </a:t>
                </a:r>
                <a:r>
                  <a:rPr lang="en-US" sz="1600" dirty="0"/>
                  <a:t>tool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Events require </a:t>
                </a:r>
                <a:r>
                  <a:rPr lang="en-US" sz="1600" b="1" dirty="0"/>
                  <a:t>high temporal resolution </a:t>
                </a:r>
                <a:r>
                  <a:rPr lang="en-US" sz="1600" dirty="0">
                    <a:sym typeface="Wingdings" panose="05000000000000000000" pitchFamily="2" charset="2"/>
                  </a:rPr>
                  <a:t> ESIM applies </a:t>
                </a:r>
                <a:r>
                  <a:rPr lang="en-US" sz="1600" b="1" dirty="0">
                    <a:sym typeface="Wingdings" panose="05000000000000000000" pitchFamily="2" charset="2"/>
                  </a:rPr>
                  <a:t>frame </a:t>
                </a:r>
                <a:r>
                  <a:rPr lang="en-US" sz="1600" b="1" dirty="0" err="1">
                    <a:sym typeface="Wingdings" panose="05000000000000000000" pitchFamily="2" charset="2"/>
                  </a:rPr>
                  <a:t>upsampling</a:t>
                </a:r>
                <a:r>
                  <a:rPr lang="en-US" sz="1600" dirty="0">
                    <a:sym typeface="Wingdings" panose="05000000000000000000" pitchFamily="2" charset="2"/>
                  </a:rPr>
                  <a:t>, with a frame interpolation technique that generates, for each pair of consecutive frames,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𝐾</m:t>
                        </m:r>
                      </m:e>
                      <m:sub>
                        <m:r>
                          <a:rPr lang="it-IT" sz="16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/>
                  <a:t> equally spaced intermediate frames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600" dirty="0"/>
                  <a:t>Clearly, this requires to </a:t>
                </a:r>
                <a:r>
                  <a:rPr lang="en-US" sz="1600" b="1" dirty="0"/>
                  <a:t>properly labeled each intermediate frame of the video events </a:t>
                </a:r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ED53509F-4194-AB4B-B5D5-78D5E2274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71" y="1979271"/>
                <a:ext cx="8221162" cy="2270109"/>
              </a:xfrm>
              <a:prstGeom prst="rect">
                <a:avLst/>
              </a:prstGeom>
              <a:blipFill>
                <a:blip r:embed="rId3"/>
                <a:stretch>
                  <a:fillRect l="-297" r="-593" b="-268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>
            <a:extLst>
              <a:ext uri="{FF2B5EF4-FFF2-40B4-BE49-F238E27FC236}">
                <a16:creationId xmlns:a16="http://schemas.microsoft.com/office/drawing/2014/main" id="{42899E0F-81F8-2601-3F77-13C30F7A8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916" y="4361517"/>
            <a:ext cx="6267671" cy="227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569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3">
            <a:extLst>
              <a:ext uri="{FF2B5EF4-FFF2-40B4-BE49-F238E27FC236}">
                <a16:creationId xmlns:a16="http://schemas.microsoft.com/office/drawing/2014/main" id="{958BDAF4-0108-419D-8F64-BDBC9183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452"/>
            <a:fld id="{DD633690-3E5A-42BE-9676-BB9D82E120D7}" type="slidenum">
              <a:rPr lang="it-IT" smtClean="0"/>
              <a:pPr defTabSz="829452"/>
              <a:t>9</a:t>
            </a:fld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9CF21F4-6CC6-4233-BC1B-162F72052E2A}"/>
              </a:ext>
            </a:extLst>
          </p:cNvPr>
          <p:cNvSpPr txBox="1"/>
          <p:nvPr/>
        </p:nvSpPr>
        <p:spPr>
          <a:xfrm>
            <a:off x="457171" y="1110635"/>
            <a:ext cx="164935" cy="323270"/>
          </a:xfrm>
          <a:prstGeom prst="rect">
            <a:avLst/>
          </a:prstGeom>
          <a:noFill/>
          <a:ln>
            <a:noFill/>
          </a:ln>
        </p:spPr>
        <p:txBody>
          <a:bodyPr vert="horz" wrap="none" lIns="81638" tIns="40819" rIns="81638" bIns="40819" anchorCtr="0" compatLnSpc="0">
            <a:spAutoFit/>
          </a:bodyPr>
          <a:lstStyle/>
          <a:p>
            <a:pPr defTabSz="829452" hangingPunct="0"/>
            <a:endParaRPr lang="it-IT" sz="1633" dirty="0">
              <a:solidFill>
                <a:prstClr val="black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E4D8A61-2264-4605-A60D-D2E65F776F57}"/>
              </a:ext>
            </a:extLst>
          </p:cNvPr>
          <p:cNvSpPr txBox="1"/>
          <p:nvPr/>
        </p:nvSpPr>
        <p:spPr>
          <a:xfrm>
            <a:off x="6084168" y="116632"/>
            <a:ext cx="2232248" cy="504056"/>
          </a:xfrm>
          <a:prstGeom prst="rect">
            <a:avLst/>
          </a:prstGeom>
          <a:solidFill>
            <a:srgbClr val="004C7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D8C1687-AEFF-1779-330C-ADA93B10C368}"/>
              </a:ext>
            </a:extLst>
          </p:cNvPr>
          <p:cNvSpPr txBox="1"/>
          <p:nvPr/>
        </p:nvSpPr>
        <p:spPr>
          <a:xfrm>
            <a:off x="391862" y="883682"/>
            <a:ext cx="7976634" cy="554296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3200" b="1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Implementation</a:t>
            </a:r>
            <a:r>
              <a:rPr lang="it-IT" sz="3200" b="1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– Video Preprocessing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5FFBBC3-E3DC-3102-B87E-CBF1B084C5E0}"/>
              </a:ext>
            </a:extLst>
          </p:cNvPr>
          <p:cNvSpPr txBox="1"/>
          <p:nvPr/>
        </p:nvSpPr>
        <p:spPr>
          <a:xfrm>
            <a:off x="391862" y="1472164"/>
            <a:ext cx="7976634" cy="672340"/>
          </a:xfrm>
          <a:prstGeom prst="rect">
            <a:avLst/>
          </a:prstGeom>
          <a:noFill/>
          <a:ln>
            <a:noFill/>
          </a:ln>
        </p:spPr>
        <p:txBody>
          <a:bodyPr vert="horz" wrap="square" lIns="81638" tIns="40819" rIns="81638" bIns="40819" anchorCtr="0" compatLnSpc="0">
            <a:spAutoFit/>
          </a:bodyPr>
          <a:lstStyle/>
          <a:p>
            <a:pPr defTabSz="829452" hangingPunct="0"/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From RGB </a:t>
            </a:r>
            <a:r>
              <a:rPr lang="it-IT" sz="2000" b="1" u="sng" dirty="0" err="1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Videos</a:t>
            </a:r>
            <a:r>
              <a:rPr lang="it-IT" sz="2000" b="1" u="sng" dirty="0">
                <a:solidFill>
                  <a:srgbClr val="004C7F"/>
                </a:solidFill>
                <a:latin typeface="Arial" pitchFamily="18"/>
                <a:ea typeface="Droid Sans" pitchFamily="2"/>
                <a:cs typeface="FreeSans" pitchFamily="2"/>
              </a:rPr>
              <a:t> to Video Events with ESIM Simulator</a:t>
            </a:r>
          </a:p>
          <a:p>
            <a:pPr defTabSz="829452" hangingPunct="0"/>
            <a:endParaRPr lang="it-IT" sz="2000" b="1" u="sng" dirty="0">
              <a:solidFill>
                <a:srgbClr val="004C7F"/>
              </a:solidFill>
              <a:latin typeface="Arial" pitchFamily="18"/>
              <a:ea typeface="Droid Sans" pitchFamily="2"/>
              <a:cs typeface="FreeSans" pitchFamily="2"/>
            </a:endParaRPr>
          </a:p>
        </p:txBody>
      </p:sp>
      <p:pic>
        <p:nvPicPr>
          <p:cNvPr id="3" name="video (2)">
            <a:hlinkClick r:id="" action="ppaction://media"/>
            <a:extLst>
              <a:ext uri="{FF2B5EF4-FFF2-40B4-BE49-F238E27FC236}">
                <a16:creationId xmlns:a16="http://schemas.microsoft.com/office/drawing/2014/main" id="{B0C8FCF6-A970-D181-D588-7A298605D4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85674" y="2454438"/>
            <a:ext cx="3582822" cy="2931399"/>
          </a:xfrm>
          <a:prstGeom prst="rect">
            <a:avLst/>
          </a:prstGeom>
        </p:spPr>
      </p:pic>
      <p:pic>
        <p:nvPicPr>
          <p:cNvPr id="4" name="video (1)">
            <a:hlinkClick r:id="" action="ppaction://media"/>
            <a:extLst>
              <a:ext uri="{FF2B5EF4-FFF2-40B4-BE49-F238E27FC236}">
                <a16:creationId xmlns:a16="http://schemas.microsoft.com/office/drawing/2014/main" id="{7E5DC2FB-8F7F-E95D-7C24-C6DD68E2279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9638" y="2454438"/>
            <a:ext cx="3664248" cy="293139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29BB85C-208C-BD19-E67E-8DBB1A162828}"/>
              </a:ext>
            </a:extLst>
          </p:cNvPr>
          <p:cNvSpPr txBox="1"/>
          <p:nvPr/>
        </p:nvSpPr>
        <p:spPr>
          <a:xfrm>
            <a:off x="1238542" y="5526493"/>
            <a:ext cx="2266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</a:rPr>
              <a:t>ORIGINAL RGB VIDEO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714330F-867C-7E9E-BB2F-1C0714F23682}"/>
              </a:ext>
            </a:extLst>
          </p:cNvPr>
          <p:cNvSpPr txBox="1"/>
          <p:nvPr/>
        </p:nvSpPr>
        <p:spPr>
          <a:xfrm>
            <a:off x="5443865" y="5514335"/>
            <a:ext cx="2266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rgbClr val="004C7F"/>
                </a:solidFill>
              </a:rPr>
              <a:t>UPSAMPLED VIDEO</a:t>
            </a:r>
          </a:p>
        </p:txBody>
      </p:sp>
    </p:spTree>
    <p:extLst>
      <p:ext uri="{BB962C8B-B14F-4D97-AF65-F5344CB8AC3E}">
        <p14:creationId xmlns:p14="http://schemas.microsoft.com/office/powerpoint/2010/main" val="185957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plate_unif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plate_unifi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6976E7BF1AE9438D0BDA87591835B5" ma:contentTypeVersion="2" ma:contentTypeDescription="Create a new document." ma:contentTypeScope="" ma:versionID="cec02cb4319bf745ad8529b6ba0ad744">
  <xsd:schema xmlns:xsd="http://www.w3.org/2001/XMLSchema" xmlns:xs="http://www.w3.org/2001/XMLSchema" xmlns:p="http://schemas.microsoft.com/office/2006/metadata/properties" xmlns:ns3="df7c9fda-53f4-4e50-822d-81e8c90f68aa" targetNamespace="http://schemas.microsoft.com/office/2006/metadata/properties" ma:root="true" ma:fieldsID="9f7f6146777f9446872a7cd375f594a4" ns3:_="">
    <xsd:import namespace="df7c9fda-53f4-4e50-822d-81e8c90f68a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7c9fda-53f4-4e50-822d-81e8c90f68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2EAF64A-B721-41BB-8543-E2FFC5F6CE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CE847D-6061-46A4-BB68-4B08FBD43FD1}">
  <ds:schemaRefs>
    <ds:schemaRef ds:uri="df7c9fda-53f4-4e50-822d-81e8c90f68a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7F04770-D73E-42AC-8E7D-D7326738FD4A}">
  <ds:schemaRefs>
    <ds:schemaRef ds:uri="df7c9fda-53f4-4e50-822d-81e8c90f68a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Unifi</Template>
  <TotalTime>3904</TotalTime>
  <Words>1656</Words>
  <Application>Microsoft Office PowerPoint</Application>
  <PresentationFormat>Presentazione su schermo (4:3)</PresentationFormat>
  <Paragraphs>236</Paragraphs>
  <Slides>34</Slides>
  <Notes>34</Notes>
  <HiddenSlides>0</HiddenSlides>
  <MMClips>7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34</vt:i4>
      </vt:variant>
    </vt:vector>
  </HeadingPairs>
  <TitlesOfParts>
    <vt:vector size="42" baseType="lpstr">
      <vt:lpstr>Arial</vt:lpstr>
      <vt:lpstr>Arial Black</vt:lpstr>
      <vt:lpstr>Calibri</vt:lpstr>
      <vt:lpstr>Cambria Math</vt:lpstr>
      <vt:lpstr>Times New Roman</vt:lpstr>
      <vt:lpstr>var(--cxl-lumo-font-secondary)</vt:lpstr>
      <vt:lpstr>template_unifi</vt:lpstr>
      <vt:lpstr>template_unifi1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GC</dc:creator>
  <cp:lastModifiedBy>Giulia Bertazzini</cp:lastModifiedBy>
  <cp:revision>67</cp:revision>
  <dcterms:created xsi:type="dcterms:W3CDTF">2014-01-08T11:46:39Z</dcterms:created>
  <dcterms:modified xsi:type="dcterms:W3CDTF">2023-03-30T17:22:07Z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0x0101002E6976E7BF1AE9438D0BDA87591835B5</vt:lpwstr>
  </property>
</Properties>
</file>

<file path=docProps/thumbnail.jpeg>
</file>